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9"/>
  </p:notesMasterIdLst>
  <p:handoutMasterIdLst>
    <p:handoutMasterId r:id="rId30"/>
  </p:handoutMasterIdLst>
  <p:sldIdLst>
    <p:sldId id="356" r:id="rId2"/>
    <p:sldId id="396" r:id="rId3"/>
    <p:sldId id="397" r:id="rId4"/>
    <p:sldId id="375" r:id="rId5"/>
    <p:sldId id="452" r:id="rId6"/>
    <p:sldId id="453" r:id="rId7"/>
    <p:sldId id="454" r:id="rId8"/>
    <p:sldId id="456" r:id="rId9"/>
    <p:sldId id="457" r:id="rId10"/>
    <p:sldId id="458" r:id="rId11"/>
    <p:sldId id="407" r:id="rId12"/>
    <p:sldId id="460" r:id="rId13"/>
    <p:sldId id="459" r:id="rId14"/>
    <p:sldId id="461" r:id="rId15"/>
    <p:sldId id="411" r:id="rId16"/>
    <p:sldId id="462" r:id="rId17"/>
    <p:sldId id="463" r:id="rId18"/>
    <p:sldId id="464" r:id="rId19"/>
    <p:sldId id="465" r:id="rId20"/>
    <p:sldId id="426" r:id="rId21"/>
    <p:sldId id="427" r:id="rId22"/>
    <p:sldId id="442" r:id="rId23"/>
    <p:sldId id="430" r:id="rId24"/>
    <p:sldId id="425" r:id="rId25"/>
    <p:sldId id="440" r:id="rId26"/>
    <p:sldId id="392" r:id="rId27"/>
    <p:sldId id="421" r:id="rId28"/>
  </p:sldIdLst>
  <p:sldSz cx="12192000" cy="6858000"/>
  <p:notesSz cx="6997700" cy="92837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E7FF"/>
    <a:srgbClr val="F2A36E"/>
    <a:srgbClr val="B14AFF"/>
    <a:srgbClr val="E2F1D9"/>
    <a:srgbClr val="DDB0FF"/>
    <a:srgbClr val="99E3FF"/>
    <a:srgbClr val="FCE5D6"/>
    <a:srgbClr val="FFF2CD"/>
    <a:srgbClr val="00B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636" autoAdjust="0"/>
    <p:restoredTop sz="87685" autoAdjust="0"/>
  </p:normalViewPr>
  <p:slideViewPr>
    <p:cSldViewPr snapToGrid="0">
      <p:cViewPr>
        <p:scale>
          <a:sx n="100" d="100"/>
          <a:sy n="100" d="100"/>
        </p:scale>
        <p:origin x="77" y="-53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5" d="100"/>
          <a:sy n="105" d="100"/>
        </p:scale>
        <p:origin x="3798" y="12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212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63988" y="0"/>
            <a:ext cx="303212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E47680-5B45-4075-8EF5-A6499484B3D5}" type="datetimeFigureOut">
              <a:rPr lang="en-US" smtClean="0"/>
              <a:t>6/29/2021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18563"/>
            <a:ext cx="3032125" cy="4651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63988" y="8818563"/>
            <a:ext cx="3032125" cy="4651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86DFC2-323F-45CF-9F5E-8362F361C9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68556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2337" cy="465797"/>
          </a:xfrm>
          <a:prstGeom prst="rect">
            <a:avLst/>
          </a:prstGeom>
        </p:spPr>
        <p:txBody>
          <a:bodyPr vert="horz" lIns="93031" tIns="46516" rIns="93031" bIns="46516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63744" y="0"/>
            <a:ext cx="3032337" cy="465797"/>
          </a:xfrm>
          <a:prstGeom prst="rect">
            <a:avLst/>
          </a:prstGeom>
        </p:spPr>
        <p:txBody>
          <a:bodyPr vert="horz" lIns="93031" tIns="46516" rIns="93031" bIns="46516" rtlCol="0"/>
          <a:lstStyle>
            <a:lvl1pPr algn="r">
              <a:defRPr sz="1200"/>
            </a:lvl1pPr>
          </a:lstStyle>
          <a:p>
            <a:fld id="{7BC75996-6902-45E1-91B2-84002FE0FDDD}" type="datetimeFigureOut">
              <a:rPr lang="ko-KR" altLang="en-US" smtClean="0"/>
              <a:t>2021-06-29</a:t>
            </a:fld>
            <a:endParaRPr lang="ko-KR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2788" y="1160463"/>
            <a:ext cx="5572125" cy="31337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031" tIns="46516" rIns="93031" bIns="46516" rtlCol="0" anchor="ctr"/>
          <a:lstStyle/>
          <a:p>
            <a:endParaRPr lang="ko-KR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99770" y="4467781"/>
            <a:ext cx="5598160" cy="3655457"/>
          </a:xfrm>
          <a:prstGeom prst="rect">
            <a:avLst/>
          </a:prstGeom>
        </p:spPr>
        <p:txBody>
          <a:bodyPr vert="horz" lIns="93031" tIns="46516" rIns="93031" bIns="46516" rtlCol="0"/>
          <a:lstStyle/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17904"/>
            <a:ext cx="3032337" cy="465796"/>
          </a:xfrm>
          <a:prstGeom prst="rect">
            <a:avLst/>
          </a:prstGeom>
        </p:spPr>
        <p:txBody>
          <a:bodyPr vert="horz" lIns="93031" tIns="46516" rIns="93031" bIns="46516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63744" y="8817904"/>
            <a:ext cx="3032337" cy="465796"/>
          </a:xfrm>
          <a:prstGeom prst="rect">
            <a:avLst/>
          </a:prstGeom>
        </p:spPr>
        <p:txBody>
          <a:bodyPr vert="horz" lIns="93031" tIns="46516" rIns="93031" bIns="46516" rtlCol="0" anchor="b"/>
          <a:lstStyle>
            <a:lvl1pPr algn="r">
              <a:defRPr sz="1200"/>
            </a:lvl1pPr>
          </a:lstStyle>
          <a:p>
            <a:fld id="{AC3B06DF-F96A-40D8-B2BA-ACB7EF1480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7953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3B06DF-F96A-40D8-B2BA-ACB7EF148024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85502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3B06DF-F96A-40D8-B2BA-ACB7EF148024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26895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3B06DF-F96A-40D8-B2BA-ACB7EF148024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66580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3B06DF-F96A-40D8-B2BA-ACB7EF148024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63839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3B06DF-F96A-40D8-B2BA-ACB7EF148024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19040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89159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32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E144D-7BE3-4587-AE5C-281CCC911056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DFC75D92-90CE-4ED3-9A36-29DFB1E673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068" y="6524949"/>
            <a:ext cx="1553349" cy="295636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Hacker’s In inTrusion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36919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/>
          <p:cNvSpPr>
            <a:spLocks noGrp="1"/>
          </p:cNvSpPr>
          <p:nvPr>
            <p:ph sz="quarter" idx="13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0" indent="0" algn="ctr">
              <a:buNone/>
              <a:defRPr/>
            </a:lvl1pPr>
            <a:lvl2pPr marL="457189" indent="0" algn="ctr">
              <a:buNone/>
              <a:defRPr/>
            </a:lvl2pPr>
            <a:lvl3pPr marL="914377" indent="0" algn="ctr">
              <a:buNone/>
              <a:defRPr/>
            </a:lvl3pPr>
            <a:lvl4pPr marL="1371566" indent="0" algn="ctr">
              <a:buNone/>
              <a:defRPr/>
            </a:lvl4pPr>
            <a:lvl5pPr marL="1828755" indent="0" algn="ctr">
              <a:buNone/>
              <a:defRPr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D36752D-E743-417C-AA3D-C4867B08319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654E144D-7BE3-4587-AE5C-281CCC91105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329638-28F1-429D-B96F-29A3DE77A7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068" y="6524949"/>
            <a:ext cx="1553349" cy="295636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Hacker’s In inTrusion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54324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2354157"/>
            <a:ext cx="3932237" cy="2140168"/>
          </a:xfrm>
        </p:spPr>
        <p:txBody>
          <a:bodyPr anchor="b">
            <a:noAutofit/>
          </a:bodyPr>
          <a:lstStyle>
            <a:lvl1pPr>
              <a:defRPr sz="3600" b="1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067299" y="282035"/>
            <a:ext cx="6232071" cy="6439444"/>
          </a:xfrm>
        </p:spPr>
        <p:txBody>
          <a:bodyPr>
            <a:normAutofit/>
          </a:bodyPr>
          <a:lstStyle>
            <a:lvl1pPr marL="274320" indent="-274320" defTabSz="228600">
              <a:lnSpc>
                <a:spcPct val="100000"/>
              </a:lnSpc>
              <a:spcAft>
                <a:spcPts val="0"/>
              </a:spcAft>
              <a:buClr>
                <a:schemeClr val="bg1">
                  <a:lumMod val="75000"/>
                </a:schemeClr>
              </a:buClr>
              <a:buFont typeface="+mj-lt"/>
              <a:buAutoNum type="arabicPeriod"/>
              <a:defRPr sz="1600" b="0" i="0">
                <a:latin typeface="Inconsolata" charset="0"/>
                <a:ea typeface="Inconsolata" charset="0"/>
                <a:cs typeface="Inconsolata" charset="0"/>
              </a:defRPr>
            </a:lvl1pPr>
            <a:lvl2pPr marL="868663" indent="-457200" defTabSz="228600">
              <a:lnSpc>
                <a:spcPct val="100000"/>
              </a:lnSpc>
              <a:spcAft>
                <a:spcPts val="0"/>
              </a:spcAft>
              <a:buClr>
                <a:schemeClr val="bg1">
                  <a:lumMod val="75000"/>
                </a:schemeClr>
              </a:buClr>
              <a:buFont typeface="+mj-lt"/>
              <a:buAutoNum type="arabicPeriod"/>
              <a:defRPr sz="2400"/>
            </a:lvl2pPr>
            <a:lvl3pPr marL="1371577" indent="-457200" defTabSz="228600">
              <a:lnSpc>
                <a:spcPct val="100000"/>
              </a:lnSpc>
              <a:spcAft>
                <a:spcPts val="0"/>
              </a:spcAft>
              <a:buClr>
                <a:schemeClr val="bg1">
                  <a:lumMod val="75000"/>
                </a:schemeClr>
              </a:buClr>
              <a:buFont typeface="+mj-lt"/>
              <a:buAutoNum type="arabicPeriod"/>
              <a:defRPr sz="2000"/>
            </a:lvl3pPr>
            <a:lvl4pPr marL="1714466" indent="-342900" defTabSz="228600">
              <a:lnSpc>
                <a:spcPct val="100000"/>
              </a:lnSpc>
              <a:spcAft>
                <a:spcPts val="0"/>
              </a:spcAft>
              <a:buClr>
                <a:schemeClr val="bg1">
                  <a:lumMod val="75000"/>
                </a:schemeClr>
              </a:buClr>
              <a:buFont typeface="+mj-lt"/>
              <a:buAutoNum type="arabicPeriod"/>
              <a:defRPr sz="1800"/>
            </a:lvl4pPr>
            <a:lvl5pPr marL="2171655" indent="-342900" defTabSz="228600">
              <a:lnSpc>
                <a:spcPct val="100000"/>
              </a:lnSpc>
              <a:spcAft>
                <a:spcPts val="0"/>
              </a:spcAft>
              <a:buClr>
                <a:schemeClr val="bg1">
                  <a:lumMod val="75000"/>
                </a:schemeClr>
              </a:buClr>
              <a:buFont typeface="+mj-lt"/>
              <a:buAutoNum type="arabicPeriod"/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4E144D-7BE3-4587-AE5C-281CCC91105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AC2E13-3E7E-4858-A5B5-96DC1B7FDA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068" y="6524949"/>
            <a:ext cx="1553349" cy="295636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Hacker’s In inTrusion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62311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638676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E144D-7BE3-4587-AE5C-281CCC91105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35919FEB-34C0-4CD6-8D87-7CE7256EBA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068" y="6524949"/>
            <a:ext cx="1553349" cy="295636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Hacker’s In </a:t>
            </a:r>
            <a:r>
              <a:rPr lang="en-US" dirty="0" err="1"/>
              <a:t>inTrusion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87665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ítulo y objetos"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  <a:lvl2pPr>
              <a:defRPr>
                <a:solidFill>
                  <a:schemeClr val="bg1">
                    <a:lumMod val="85000"/>
                  </a:schemeClr>
                </a:solidFill>
              </a:defRPr>
            </a:lvl2pPr>
            <a:lvl3pPr>
              <a:defRPr>
                <a:solidFill>
                  <a:schemeClr val="bg1">
                    <a:lumMod val="85000"/>
                  </a:schemeClr>
                </a:solidFill>
              </a:defRPr>
            </a:lvl3pPr>
            <a:lvl4pPr>
              <a:defRPr>
                <a:solidFill>
                  <a:schemeClr val="bg1">
                    <a:lumMod val="85000"/>
                  </a:schemeClr>
                </a:solidFill>
              </a:defRPr>
            </a:lvl4pPr>
            <a:lvl5pPr>
              <a:defRPr>
                <a:solidFill>
                  <a:schemeClr val="bg1">
                    <a:lumMod val="85000"/>
                  </a:schemeClr>
                </a:solidFill>
              </a:defRPr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654E144D-7BE3-4587-AE5C-281CCC911056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E8317D3A-2C28-428C-8029-888C23315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068" y="6524949"/>
            <a:ext cx="1553349" cy="295636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Hacker’s In inTrusion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36180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E144D-7BE3-4587-AE5C-281CCC911056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838200" y="1839736"/>
            <a:ext cx="10515600" cy="2127254"/>
          </a:xfrm>
        </p:spPr>
        <p:txBody>
          <a:bodyPr>
            <a:no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4"/>
          </p:nvPr>
        </p:nvSpPr>
        <p:spPr>
          <a:xfrm>
            <a:off x="838200" y="4079526"/>
            <a:ext cx="10515600" cy="227682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53F3952C-1F6F-4440-BACA-D30BFC5732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068" y="6524949"/>
            <a:ext cx="1553349" cy="295636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Hacker’s In inTrusion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50472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1" y="1709742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1" y="4814761"/>
            <a:ext cx="10515600" cy="1274893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3B1D98C-954C-4A69-BF52-0C2C152D38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54E144D-7BE3-4587-AE5C-281CCC91105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60CB238B-A39E-42C3-B3CA-157593E6084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26068" y="6524949"/>
            <a:ext cx="1553349" cy="295636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Hacker’s In inTrusion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76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664074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4"/>
            <a:ext cx="5181600" cy="4664075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11735936" y="6401936"/>
            <a:ext cx="432000" cy="432000"/>
          </a:xfrm>
        </p:spPr>
        <p:txBody>
          <a:bodyPr/>
          <a:lstStyle/>
          <a:p>
            <a:fld id="{654E144D-7BE3-4587-AE5C-281CCC91105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EA588258-A43D-4701-96C4-813AE59DA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068" y="6524949"/>
            <a:ext cx="1553349" cy="295636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Hacker’s In inTrusion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86338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664074"/>
          </a:xfrm>
        </p:spPr>
        <p:txBody>
          <a:bodyPr anchor="t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4"/>
            <a:ext cx="5181600" cy="4664075"/>
          </a:xfrm>
        </p:spPr>
        <p:txBody>
          <a:bodyPr anchor="t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E144D-7BE3-4587-AE5C-281CCC91105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72983782-6221-4FC9-9AB5-B3775786EA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068" y="6524949"/>
            <a:ext cx="1553349" cy="295636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Hacker’s In inTrusion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5780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9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9" y="1778399"/>
            <a:ext cx="5157787" cy="648001"/>
          </a:xfrm>
        </p:spPr>
        <p:txBody>
          <a:bodyPr anchor="ctr">
            <a:normAutofit/>
          </a:bodyPr>
          <a:lstStyle>
            <a:lvl1pPr marL="0" indent="0">
              <a:buNone/>
              <a:defRPr sz="2800" b="1" baseline="0">
                <a:latin typeface="+mj-lt"/>
                <a:ea typeface="+mj-ea"/>
                <a:cs typeface="SirinStencil" charset="0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2" y="1778399"/>
            <a:ext cx="5183188" cy="648001"/>
          </a:xfrm>
        </p:spPr>
        <p:txBody>
          <a:bodyPr anchor="ctr">
            <a:normAutofit/>
          </a:bodyPr>
          <a:lstStyle>
            <a:lvl1pPr marL="0" indent="0">
              <a:buNone/>
              <a:defRPr lang="en-US" altLang="ko-KR" sz="2800" b="1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Monoton" charset="0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marL="0" lvl="0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>
                <a:srgbClr val="FF3300"/>
              </a:buClr>
              <a:buFont typeface="Arial" panose="020B0604020202020204" pitchFamily="34" charset="0"/>
              <a:buNone/>
            </a:pPr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2" y="2505075"/>
            <a:ext cx="5183188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970CB61E-C532-4868-B329-DFE0C035EEA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54E144D-7BE3-4587-AE5C-281CCC91105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94387507-0A0F-45DF-B18B-B04E1A3D12B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26068" y="6524949"/>
            <a:ext cx="1553349" cy="295636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Hacker’s In inTrusion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10441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2B24C6-B087-41BF-B76C-1A64355CD22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54E144D-7BE3-4587-AE5C-281CCC91105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C9ADE4-37AE-4A4A-845F-13BB6A16F7F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26068" y="6524949"/>
            <a:ext cx="1553349" cy="295636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Hacker’s In inTrusion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4445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4"/>
            <a:ext cx="10515600" cy="4638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/>
              <a:t>Haga clic para modificar el estilo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11723471" y="6388585"/>
            <a:ext cx="430429" cy="432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6350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/>
          <a:lstStyle>
            <a:lvl1pPr algn="ctr">
              <a:defRPr lang="en-US" sz="1200" b="1" smtClean="0">
                <a:solidFill>
                  <a:schemeClr val="bg1"/>
                </a:solidFill>
              </a:defRPr>
            </a:lvl1pPr>
          </a:lstStyle>
          <a:p>
            <a:fld id="{654E144D-7BE3-4587-AE5C-281CCC91105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47C893-BEF0-4B92-9D42-FC12B73C81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6068" y="6524949"/>
            <a:ext cx="1553349" cy="29563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6350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altLang="ko-KR" dirty="0"/>
              <a:t>Hacker’s In </a:t>
            </a:r>
            <a:r>
              <a:rPr lang="en-US" altLang="ko-KR" dirty="0" err="1"/>
              <a:t>inTrusion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1259487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71" r:id="rId7"/>
    <p:sldLayoutId id="2147483667" r:id="rId8"/>
    <p:sldLayoutId id="2147483668" r:id="rId9"/>
    <p:sldLayoutId id="2147483669" r:id="rId10"/>
    <p:sldLayoutId id="2147483670" r:id="rId1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  <p:hf hdr="0" dt="0"/>
  <p:txStyles>
    <p:titleStyle>
      <a:lvl1pPr algn="l" defTabSz="914377" rtl="0" eaLnBrk="1" latinLnBrk="1" hangingPunct="1">
        <a:lnSpc>
          <a:spcPct val="90000"/>
        </a:lnSpc>
        <a:spcBef>
          <a:spcPct val="0"/>
        </a:spcBef>
        <a:buNone/>
        <a:defRPr sz="4000" b="0" kern="1200" spc="100" baseline="0">
          <a:solidFill>
            <a:schemeClr val="tx1"/>
          </a:solidFill>
          <a:latin typeface="+mj-lt"/>
          <a:ea typeface="+mj-ea"/>
          <a:cs typeface="Bungee Shade" charset="0"/>
        </a:defRPr>
      </a:lvl1pPr>
    </p:titleStyle>
    <p:bodyStyle>
      <a:lvl1pPr marL="274320" indent="-274320" algn="l" defTabSz="914377" rtl="0" eaLnBrk="1" latinLnBrk="1" hangingPunct="1">
        <a:lnSpc>
          <a:spcPct val="100000"/>
        </a:lnSpc>
        <a:spcBef>
          <a:spcPts val="0"/>
        </a:spcBef>
        <a:spcAft>
          <a:spcPts val="900"/>
        </a:spcAft>
        <a:buClr>
          <a:srgbClr val="FF3300"/>
        </a:buClr>
        <a:buFont typeface="Arial" panose="020B0604020202020204" pitchFamily="34" charset="0"/>
        <a:buChar char="•"/>
        <a:defRPr sz="2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Amaranth" charset="0"/>
        </a:defRPr>
      </a:lvl1pPr>
      <a:lvl2pPr marL="685783" indent="-274320" algn="l" defTabSz="914377" rtl="0" eaLnBrk="1" latinLnBrk="1" hangingPunct="1">
        <a:lnSpc>
          <a:spcPct val="100000"/>
        </a:lnSpc>
        <a:spcBef>
          <a:spcPts val="0"/>
        </a:spcBef>
        <a:spcAft>
          <a:spcPts val="900"/>
        </a:spcAft>
        <a:buClr>
          <a:srgbClr val="00B050"/>
        </a:buClr>
        <a:buFont typeface="Wingdings" panose="05000000000000000000" pitchFamily="2" charset="2"/>
        <a:buChar char=""/>
        <a:defRPr sz="20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Amaranth" charset="0"/>
        </a:defRPr>
      </a:lvl2pPr>
      <a:lvl3pPr marL="1142971" indent="-228594" algn="l" defTabSz="914377" rtl="0" eaLnBrk="1" latinLnBrk="1" hangingPunct="1">
        <a:lnSpc>
          <a:spcPct val="100000"/>
        </a:lnSpc>
        <a:spcBef>
          <a:spcPts val="0"/>
        </a:spcBef>
        <a:spcAft>
          <a:spcPts val="900"/>
        </a:spcAft>
        <a:buClr>
          <a:srgbClr val="00B0F0"/>
        </a:buClr>
        <a:buFont typeface="Arial" panose="020B0604020202020204" pitchFamily="34" charset="0"/>
        <a:buChar char="•"/>
        <a:defRPr sz="18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Amaranth" charset="0"/>
        </a:defRPr>
      </a:lvl3pPr>
      <a:lvl4pPr marL="1600160" indent="-228594" algn="l" defTabSz="914377" rtl="0" eaLnBrk="1" latinLnBrk="1" hangingPunct="1">
        <a:lnSpc>
          <a:spcPct val="100000"/>
        </a:lnSpc>
        <a:spcBef>
          <a:spcPts val="0"/>
        </a:spcBef>
        <a:spcAft>
          <a:spcPts val="900"/>
        </a:spcAft>
        <a:buFont typeface="Arial" panose="020B0604020202020204" pitchFamily="34" charset="0"/>
        <a:buChar char="•"/>
        <a:defRPr sz="16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Amaranth" charset="0"/>
        </a:defRPr>
      </a:lvl4pPr>
      <a:lvl5pPr marL="2057349" indent="-228594" algn="l" defTabSz="914377" rtl="0" eaLnBrk="1" latinLnBrk="1" hangingPunct="1">
        <a:lnSpc>
          <a:spcPct val="100000"/>
        </a:lnSpc>
        <a:spcBef>
          <a:spcPts val="0"/>
        </a:spcBef>
        <a:spcAft>
          <a:spcPts val="900"/>
        </a:spcAft>
        <a:buFont typeface="Arial" panose="020B0604020202020204" pitchFamily="34" charset="0"/>
        <a:buChar char="•"/>
        <a:defRPr sz="16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Amaranth" charset="0"/>
        </a:defRPr>
      </a:lvl5pPr>
      <a:lvl6pPr marL="2514537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gif"/><Relationship Id="rId4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ko-KR" altLang="en-US" sz="4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졸업연구논문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2021. 6. 29</a:t>
            </a:r>
          </a:p>
          <a:p>
            <a:r>
              <a:rPr lang="en-US" altLang="ko-KR" dirty="0" err="1"/>
              <a:t>Dasol</a:t>
            </a:r>
            <a:r>
              <a:rPr lang="en-US" altLang="ko-KR" dirty="0"/>
              <a:t> </a:t>
            </a:r>
            <a:r>
              <a:rPr lang="en-US" altLang="ko-KR" dirty="0" err="1"/>
              <a:t>Jeong</a:t>
            </a:r>
            <a:endParaRPr lang="en-US" altLang="ko-KR" dirty="0"/>
          </a:p>
        </p:txBody>
      </p:sp>
      <p:sp>
        <p:nvSpPr>
          <p:cNvPr id="6" name="슬라이드 번호 개체 틀 3">
            <a:extLst>
              <a:ext uri="{FF2B5EF4-FFF2-40B4-BE49-F238E27FC236}">
                <a16:creationId xmlns:a16="http://schemas.microsoft.com/office/drawing/2014/main" id="{9959CD62-A208-49E6-9E2D-F55BA5488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E144D-7BE3-4587-AE5C-281CCC911056}" type="slidenum">
              <a:rPr lang="en-US" smtClean="0"/>
              <a:t>1</a:t>
            </a:fld>
            <a:endParaRPr lang="en-US" dirty="0"/>
          </a:p>
        </p:txBody>
      </p:sp>
      <p:sp>
        <p:nvSpPr>
          <p:cNvPr id="7" name="바닥글 개체 틀 4">
            <a:extLst>
              <a:ext uri="{FF2B5EF4-FFF2-40B4-BE49-F238E27FC236}">
                <a16:creationId xmlns:a16="http://schemas.microsoft.com/office/drawing/2014/main" id="{41536C86-635D-4986-AEAC-DE43C90A5B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Hacker’s In inTrusion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7798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le 5">
            <a:extLst>
              <a:ext uri="{FF2B5EF4-FFF2-40B4-BE49-F238E27FC236}">
                <a16:creationId xmlns:a16="http://schemas.microsoft.com/office/drawing/2014/main" id="{11C825E6-6BA2-4150-946D-605F4408BA70}"/>
              </a:ext>
            </a:extLst>
          </p:cNvPr>
          <p:cNvSpPr txBox="1">
            <a:spLocks/>
          </p:cNvSpPr>
          <p:nvPr/>
        </p:nvSpPr>
        <p:spPr>
          <a:xfrm>
            <a:off x="661467" y="319726"/>
            <a:ext cx="10515600" cy="62705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377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b="0" kern="1200" spc="100" baseline="0">
                <a:solidFill>
                  <a:schemeClr val="tx1"/>
                </a:solidFill>
                <a:latin typeface="+mj-lt"/>
                <a:ea typeface="+mj-ea"/>
                <a:cs typeface="Bungee Shade" charset="0"/>
              </a:defRPr>
            </a:lvl1pPr>
          </a:lstStyle>
          <a:p>
            <a:pPr algn="l"/>
            <a:r>
              <a:rPr lang="en-US" altLang="ko-KR" sz="3200" dirty="0"/>
              <a:t>Adversarial Attack</a:t>
            </a:r>
          </a:p>
        </p:txBody>
      </p:sp>
      <p:sp>
        <p:nvSpPr>
          <p:cNvPr id="34" name="내용 개체 틀 2">
            <a:extLst>
              <a:ext uri="{FF2B5EF4-FFF2-40B4-BE49-F238E27FC236}">
                <a16:creationId xmlns:a16="http://schemas.microsoft.com/office/drawing/2014/main" id="{DF8C2D91-9A08-41CE-90EC-624AD4284B7F}"/>
              </a:ext>
            </a:extLst>
          </p:cNvPr>
          <p:cNvSpPr txBox="1">
            <a:spLocks/>
          </p:cNvSpPr>
          <p:nvPr/>
        </p:nvSpPr>
        <p:spPr>
          <a:xfrm>
            <a:off x="889000" y="5146354"/>
            <a:ext cx="10896600" cy="17116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377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>
                <a:srgbClr val="FF3300"/>
              </a:buClr>
              <a:buFont typeface="Arial" panose="020B0604020202020204" pitchFamily="34" charset="0"/>
              <a:buNone/>
              <a:defRPr sz="32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Amaranth" charset="0"/>
              </a:defRPr>
            </a:lvl1pPr>
            <a:lvl2pPr marL="457189" indent="0" algn="ctr" defTabSz="914377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>
                <a:srgbClr val="00B050"/>
              </a:buClr>
              <a:buFont typeface="Wingdings" panose="05000000000000000000" pitchFamily="2" charset="2"/>
              <a:buNone/>
              <a:defRPr sz="20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Amaranth" charset="0"/>
              </a:defRPr>
            </a:lvl2pPr>
            <a:lvl3pPr marL="914377" indent="0" algn="ctr" defTabSz="914377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>
                <a:srgbClr val="00B0F0"/>
              </a:buClr>
              <a:buFont typeface="Arial" panose="020B0604020202020204" pitchFamily="34" charset="0"/>
              <a:buNone/>
              <a:defRPr sz="18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Amaranth" charset="0"/>
              </a:defRPr>
            </a:lvl3pPr>
            <a:lvl4pPr marL="1371566" indent="0" algn="ctr" defTabSz="914377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6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Amaranth" charset="0"/>
              </a:defRPr>
            </a:lvl4pPr>
            <a:lvl5pPr marL="1828754" indent="0" algn="ctr" defTabSz="914377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6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Amaranth" charset="0"/>
              </a:defRPr>
            </a:lvl5pPr>
            <a:lvl6pPr marL="2285943" indent="0" algn="ctr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indent="0" algn="ctr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indent="0" algn="ctr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indent="0" algn="ctr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ko-KR" altLang="en-US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자동자가 유턴 표지판을 인식해야 함</a:t>
            </a:r>
            <a:endParaRPr lang="en-US" altLang="ko-KR" sz="18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ko-KR" altLang="en-US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 학습되어 있는 모델은 유턴 표시판을 읽고 활성화함수</a:t>
            </a:r>
            <a:r>
              <a:rPr lang="en-US" altLang="ko-KR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en-US" altLang="ko-KR" sz="18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softmax</a:t>
            </a:r>
            <a:r>
              <a:rPr lang="en-US" altLang="ko-KR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lang="ko-KR" altLang="en-US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통해 유턴 표시판일 확률이 제일 높다는 것을 알아낸 후 유턴 표시판이라고 인식</a:t>
            </a:r>
            <a:endParaRPr lang="en-US" altLang="ko-KR" sz="18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ko-KR" altLang="en-US" sz="1800" dirty="0">
                <a:ea typeface="나눔바른고딕" panose="020B0603020101020101" pitchFamily="50" charset="-127"/>
              </a:rPr>
              <a:t>그러나 공격자가 악의적으로 노이즈를 넣으면 유턴 표지판이 아닌 다른 표지판으로 인식할 수 있음</a:t>
            </a:r>
            <a:endParaRPr lang="en-US" altLang="ko-KR" sz="1800" dirty="0">
              <a:ea typeface="나눔바른고딕" panose="020B0603020101020101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A1B8AAB-CEB1-4BB3-915A-3B48D69573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200" y="1346119"/>
            <a:ext cx="7411484" cy="34009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119889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le 5">
            <a:extLst>
              <a:ext uri="{FF2B5EF4-FFF2-40B4-BE49-F238E27FC236}">
                <a16:creationId xmlns:a16="http://schemas.microsoft.com/office/drawing/2014/main" id="{11C825E6-6BA2-4150-946D-605F4408BA70}"/>
              </a:ext>
            </a:extLst>
          </p:cNvPr>
          <p:cNvSpPr txBox="1">
            <a:spLocks/>
          </p:cNvSpPr>
          <p:nvPr/>
        </p:nvSpPr>
        <p:spPr>
          <a:xfrm>
            <a:off x="661467" y="319726"/>
            <a:ext cx="10515600" cy="62705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377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b="0" kern="1200" spc="100" baseline="0">
                <a:solidFill>
                  <a:schemeClr val="tx1"/>
                </a:solidFill>
                <a:latin typeface="+mj-lt"/>
                <a:ea typeface="+mj-ea"/>
                <a:cs typeface="Bungee Shade" charset="0"/>
              </a:defRPr>
            </a:lvl1pPr>
          </a:lstStyle>
          <a:p>
            <a:pPr algn="l"/>
            <a:r>
              <a:rPr lang="en-US" sz="3200" dirty="0"/>
              <a:t>Adversarial Attacks</a:t>
            </a:r>
          </a:p>
        </p:txBody>
      </p:sp>
      <p:sp>
        <p:nvSpPr>
          <p:cNvPr id="34" name="내용 개체 틀 2">
            <a:extLst>
              <a:ext uri="{FF2B5EF4-FFF2-40B4-BE49-F238E27FC236}">
                <a16:creationId xmlns:a16="http://schemas.microsoft.com/office/drawing/2014/main" id="{DF8C2D91-9A08-41CE-90EC-624AD4284B7F}"/>
              </a:ext>
            </a:extLst>
          </p:cNvPr>
          <p:cNvSpPr txBox="1">
            <a:spLocks/>
          </p:cNvSpPr>
          <p:nvPr/>
        </p:nvSpPr>
        <p:spPr>
          <a:xfrm>
            <a:off x="1024212" y="5279386"/>
            <a:ext cx="10515600" cy="12588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377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>
                <a:srgbClr val="FF3300"/>
              </a:buClr>
              <a:buFont typeface="Arial" panose="020B0604020202020204" pitchFamily="34" charset="0"/>
              <a:buNone/>
              <a:defRPr sz="32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Amaranth" charset="0"/>
              </a:defRPr>
            </a:lvl1pPr>
            <a:lvl2pPr marL="457189" indent="0" algn="ctr" defTabSz="914377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>
                <a:srgbClr val="00B050"/>
              </a:buClr>
              <a:buFont typeface="Wingdings" panose="05000000000000000000" pitchFamily="2" charset="2"/>
              <a:buNone/>
              <a:defRPr sz="20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Amaranth" charset="0"/>
              </a:defRPr>
            </a:lvl2pPr>
            <a:lvl3pPr marL="914377" indent="0" algn="ctr" defTabSz="914377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>
                <a:srgbClr val="00B0F0"/>
              </a:buClr>
              <a:buFont typeface="Arial" panose="020B0604020202020204" pitchFamily="34" charset="0"/>
              <a:buNone/>
              <a:defRPr sz="18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Amaranth" charset="0"/>
              </a:defRPr>
            </a:lvl3pPr>
            <a:lvl4pPr marL="1371566" indent="0" algn="ctr" defTabSz="914377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6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Amaranth" charset="0"/>
              </a:defRPr>
            </a:lvl4pPr>
            <a:lvl5pPr marL="1828754" indent="0" algn="ctr" defTabSz="914377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6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Amaranth" charset="0"/>
              </a:defRPr>
            </a:lvl5pPr>
            <a:lvl6pPr marL="2285943" indent="0" algn="ctr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indent="0" algn="ctr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indent="0" algn="ctr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indent="0" algn="ctr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ko-KR" altLang="en-US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 인공지능 모델은 이미지를 </a:t>
            </a:r>
            <a:r>
              <a:rPr lang="en-US" altLang="ko-KR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7</a:t>
            </a:r>
            <a:r>
              <a:rPr lang="ko-KR" altLang="en-US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이라고 학습해야 함</a:t>
            </a:r>
            <a:endParaRPr lang="en-US" altLang="ko-KR" sz="18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ko-KR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Attacker</a:t>
            </a:r>
            <a:r>
              <a:rPr lang="ko-KR" altLang="en-US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는 잘못 인식하게 하고자 하는 </a:t>
            </a:r>
            <a:r>
              <a:rPr lang="ko-KR" altLang="en-US" sz="18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타켓</a:t>
            </a:r>
            <a:r>
              <a:rPr lang="ko-KR" altLang="en-US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클래스 </a:t>
            </a:r>
            <a:r>
              <a:rPr lang="en-US" altLang="ko-KR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</a:t>
            </a:r>
            <a:r>
              <a:rPr lang="ko-KR" altLang="en-US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설정</a:t>
            </a:r>
            <a:endParaRPr lang="en-US" altLang="ko-KR" sz="18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ko-KR" altLang="en-US" sz="18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타켓</a:t>
            </a:r>
            <a:r>
              <a:rPr lang="ko-KR" altLang="en-US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클래스인 </a:t>
            </a:r>
            <a:r>
              <a:rPr lang="en-US" altLang="ko-KR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</a:t>
            </a:r>
            <a:r>
              <a:rPr lang="ko-KR" altLang="en-US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으로 인식을 할 때까지 계속 이미지에 노이즈를 추가하는 방식</a:t>
            </a:r>
            <a:endParaRPr lang="en-US" altLang="ko-KR" sz="18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70BE94F-4FC6-489B-B53B-C60E38C1CD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5061" y="1438025"/>
            <a:ext cx="7039957" cy="355332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987892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le 5">
            <a:extLst>
              <a:ext uri="{FF2B5EF4-FFF2-40B4-BE49-F238E27FC236}">
                <a16:creationId xmlns:a16="http://schemas.microsoft.com/office/drawing/2014/main" id="{11C825E6-6BA2-4150-946D-605F4408BA70}"/>
              </a:ext>
            </a:extLst>
          </p:cNvPr>
          <p:cNvSpPr txBox="1">
            <a:spLocks/>
          </p:cNvSpPr>
          <p:nvPr/>
        </p:nvSpPr>
        <p:spPr>
          <a:xfrm>
            <a:off x="661467" y="319726"/>
            <a:ext cx="10515600" cy="62705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377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b="0" kern="1200" spc="100" baseline="0">
                <a:solidFill>
                  <a:schemeClr val="tx1"/>
                </a:solidFill>
                <a:latin typeface="+mj-lt"/>
                <a:ea typeface="+mj-ea"/>
                <a:cs typeface="Bungee Shade" charset="0"/>
              </a:defRPr>
            </a:lvl1pPr>
          </a:lstStyle>
          <a:p>
            <a:pPr algn="l"/>
            <a:r>
              <a:rPr lang="en-US" sz="3200" dirty="0"/>
              <a:t>Adversarial Attacks</a:t>
            </a:r>
          </a:p>
        </p:txBody>
      </p:sp>
      <p:sp>
        <p:nvSpPr>
          <p:cNvPr id="34" name="내용 개체 틀 2">
            <a:extLst>
              <a:ext uri="{FF2B5EF4-FFF2-40B4-BE49-F238E27FC236}">
                <a16:creationId xmlns:a16="http://schemas.microsoft.com/office/drawing/2014/main" id="{DF8C2D91-9A08-41CE-90EC-624AD4284B7F}"/>
              </a:ext>
            </a:extLst>
          </p:cNvPr>
          <p:cNvSpPr txBox="1">
            <a:spLocks/>
          </p:cNvSpPr>
          <p:nvPr/>
        </p:nvSpPr>
        <p:spPr>
          <a:xfrm>
            <a:off x="1024212" y="5279386"/>
            <a:ext cx="10515600" cy="12588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377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>
                <a:srgbClr val="FF3300"/>
              </a:buClr>
              <a:buFont typeface="Arial" panose="020B0604020202020204" pitchFamily="34" charset="0"/>
              <a:buNone/>
              <a:defRPr sz="32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Amaranth" charset="0"/>
              </a:defRPr>
            </a:lvl1pPr>
            <a:lvl2pPr marL="457189" indent="0" algn="ctr" defTabSz="914377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>
                <a:srgbClr val="00B050"/>
              </a:buClr>
              <a:buFont typeface="Wingdings" panose="05000000000000000000" pitchFamily="2" charset="2"/>
              <a:buNone/>
              <a:defRPr sz="20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Amaranth" charset="0"/>
              </a:defRPr>
            </a:lvl2pPr>
            <a:lvl3pPr marL="914377" indent="0" algn="ctr" defTabSz="914377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>
                <a:srgbClr val="00B0F0"/>
              </a:buClr>
              <a:buFont typeface="Arial" panose="020B0604020202020204" pitchFamily="34" charset="0"/>
              <a:buNone/>
              <a:defRPr sz="18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Amaranth" charset="0"/>
              </a:defRPr>
            </a:lvl3pPr>
            <a:lvl4pPr marL="1371566" indent="0" algn="ctr" defTabSz="914377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6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Amaranth" charset="0"/>
              </a:defRPr>
            </a:lvl4pPr>
            <a:lvl5pPr marL="1828754" indent="0" algn="ctr" defTabSz="914377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6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Amaranth" charset="0"/>
              </a:defRPr>
            </a:lvl5pPr>
            <a:lvl6pPr marL="2285943" indent="0" algn="ctr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indent="0" algn="ctr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indent="0" algn="ctr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indent="0" algn="ctr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ko-KR" altLang="en-US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즉</a:t>
            </a:r>
            <a:r>
              <a:rPr lang="en-US" altLang="ko-KR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x</a:t>
            </a:r>
            <a:r>
              <a:rPr lang="ko-KR" altLang="en-US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 </a:t>
            </a:r>
            <a:r>
              <a:rPr lang="en-US" altLang="ko-KR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7</a:t>
            </a:r>
            <a:r>
              <a:rPr lang="ko-KR" altLang="en-US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 이미지이고 원이 </a:t>
            </a:r>
            <a:r>
              <a:rPr lang="en-US" altLang="ko-KR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x</a:t>
            </a:r>
            <a:r>
              <a:rPr lang="ko-KR" altLang="en-US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 인식하는 </a:t>
            </a:r>
            <a:r>
              <a:rPr lang="ko-KR" altLang="en-US" sz="18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바운더리라고</a:t>
            </a:r>
            <a:r>
              <a:rPr lang="ko-KR" altLang="en-US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했을 때</a:t>
            </a:r>
            <a:r>
              <a:rPr lang="en-US" altLang="ko-KR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8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바운더리</a:t>
            </a:r>
            <a:r>
              <a:rPr lang="ko-KR" altLang="en-US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바깥에 있어 </a:t>
            </a:r>
            <a:r>
              <a:rPr lang="en-US" altLang="ko-KR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x</a:t>
            </a:r>
            <a:r>
              <a:rPr lang="ko-KR" altLang="en-US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 인식하지 않으면서도 </a:t>
            </a:r>
            <a:r>
              <a:rPr lang="en-US" altLang="ko-KR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x</a:t>
            </a:r>
            <a:r>
              <a:rPr lang="ko-KR" altLang="en-US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와 가장 거리가 가까운 </a:t>
            </a:r>
            <a:r>
              <a:rPr lang="en-US" altLang="ko-KR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x’ </a:t>
            </a:r>
            <a:r>
              <a:rPr lang="ko-KR" altLang="en-US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이미지를 구하는 방식</a:t>
            </a:r>
            <a:endParaRPr lang="en-US" altLang="ko-KR" sz="18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ko-KR" altLang="en-US" sz="18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타켓</a:t>
            </a:r>
            <a:r>
              <a:rPr lang="ko-KR" altLang="en-US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클래스인 </a:t>
            </a:r>
            <a:r>
              <a:rPr lang="en-US" altLang="ko-KR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</a:t>
            </a:r>
            <a:r>
              <a:rPr lang="ko-KR" altLang="en-US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으로 인식을 할 때까지 계속 이미지에 노이즈를 추가하는 방식</a:t>
            </a:r>
            <a:endParaRPr lang="en-US" altLang="ko-KR" sz="18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1A3B5FC-B80B-4236-8A9A-73B9B9EA6D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1906" y="1474556"/>
            <a:ext cx="6782747" cy="327705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392068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>
            <a:extLst>
              <a:ext uri="{FF2B5EF4-FFF2-40B4-BE49-F238E27FC236}">
                <a16:creationId xmlns:a16="http://schemas.microsoft.com/office/drawing/2014/main" id="{8F372CC3-CFD1-4737-AA63-BA01CE410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211" y="2002631"/>
            <a:ext cx="10515600" cy="2852737"/>
          </a:xfrm>
        </p:spPr>
        <p:txBody>
          <a:bodyPr/>
          <a:lstStyle/>
          <a:p>
            <a:r>
              <a:rPr lang="en-US" altLang="ko-KR" dirty="0"/>
              <a:t>Types of Adversarial Attacks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9474381-4E48-4572-AC72-7EFC2AD1BD7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54E144D-7BE3-4587-AE5C-281CCC911056}" type="slidenum">
              <a:rPr lang="en-US" smtClean="0"/>
              <a:t>13</a:t>
            </a:fld>
            <a:endParaRPr 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1FB8B67-518F-4EA4-A8B8-20882367C98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Hacker’s In inTrusion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55763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le 5">
            <a:extLst>
              <a:ext uri="{FF2B5EF4-FFF2-40B4-BE49-F238E27FC236}">
                <a16:creationId xmlns:a16="http://schemas.microsoft.com/office/drawing/2014/main" id="{11C825E6-6BA2-4150-946D-605F4408BA70}"/>
              </a:ext>
            </a:extLst>
          </p:cNvPr>
          <p:cNvSpPr txBox="1">
            <a:spLocks/>
          </p:cNvSpPr>
          <p:nvPr/>
        </p:nvSpPr>
        <p:spPr>
          <a:xfrm>
            <a:off x="661467" y="319726"/>
            <a:ext cx="10515600" cy="62705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377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b="0" kern="1200" spc="100" baseline="0">
                <a:solidFill>
                  <a:schemeClr val="tx1"/>
                </a:solidFill>
                <a:latin typeface="+mj-lt"/>
                <a:ea typeface="+mj-ea"/>
                <a:cs typeface="Bungee Shade" charset="0"/>
              </a:defRPr>
            </a:lvl1pPr>
          </a:lstStyle>
          <a:p>
            <a:pPr algn="l"/>
            <a:r>
              <a:rPr lang="en-US" sz="3200" dirty="0"/>
              <a:t>Types of Adversarial Attacks</a:t>
            </a:r>
          </a:p>
        </p:txBody>
      </p:sp>
      <p:sp>
        <p:nvSpPr>
          <p:cNvPr id="34" name="내용 개체 틀 2">
            <a:extLst>
              <a:ext uri="{FF2B5EF4-FFF2-40B4-BE49-F238E27FC236}">
                <a16:creationId xmlns:a16="http://schemas.microsoft.com/office/drawing/2014/main" id="{DF8C2D91-9A08-41CE-90EC-624AD4284B7F}"/>
              </a:ext>
            </a:extLst>
          </p:cNvPr>
          <p:cNvSpPr txBox="1">
            <a:spLocks/>
          </p:cNvSpPr>
          <p:nvPr/>
        </p:nvSpPr>
        <p:spPr>
          <a:xfrm>
            <a:off x="5799174" y="1249993"/>
            <a:ext cx="5933678" cy="51158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377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>
                <a:srgbClr val="FF3300"/>
              </a:buClr>
              <a:buFont typeface="Arial" panose="020B0604020202020204" pitchFamily="34" charset="0"/>
              <a:buNone/>
              <a:defRPr sz="32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Amaranth" charset="0"/>
              </a:defRPr>
            </a:lvl1pPr>
            <a:lvl2pPr marL="457189" indent="0" algn="ctr" defTabSz="914377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>
                <a:srgbClr val="00B050"/>
              </a:buClr>
              <a:buFont typeface="Wingdings" panose="05000000000000000000" pitchFamily="2" charset="2"/>
              <a:buNone/>
              <a:defRPr sz="20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Amaranth" charset="0"/>
              </a:defRPr>
            </a:lvl2pPr>
            <a:lvl3pPr marL="914377" indent="0" algn="ctr" defTabSz="914377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>
                <a:srgbClr val="00B0F0"/>
              </a:buClr>
              <a:buFont typeface="Arial" panose="020B0604020202020204" pitchFamily="34" charset="0"/>
              <a:buNone/>
              <a:defRPr sz="18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Amaranth" charset="0"/>
              </a:defRPr>
            </a:lvl3pPr>
            <a:lvl4pPr marL="1371566" indent="0" algn="ctr" defTabSz="914377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6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Amaranth" charset="0"/>
              </a:defRPr>
            </a:lvl4pPr>
            <a:lvl5pPr marL="1828754" indent="0" algn="ctr" defTabSz="914377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6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Amaranth" charset="0"/>
              </a:defRPr>
            </a:lvl5pPr>
            <a:lvl6pPr marL="2285943" indent="0" algn="ctr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indent="0" algn="ctr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indent="0" algn="ctr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indent="0" algn="ctr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ko-KR" altLang="en-US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모델의 정보에 따른 분류</a:t>
            </a:r>
            <a:r>
              <a:rPr lang="en-US" altLang="ko-KR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</a:p>
          <a:p>
            <a:pPr marL="914389" lvl="1" indent="-457200" algn="l">
              <a:buFont typeface="Arial" panose="020B0604020202020204" pitchFamily="34" charset="0"/>
              <a:buChar char="•"/>
            </a:pPr>
            <a:r>
              <a:rPr lang="ko-KR" altLang="en-US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화이트 박스 방식과 블랙 박스 방식으로 나뉨</a:t>
            </a:r>
            <a:endParaRPr lang="en-US" altLang="ko-KR" sz="18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endParaRPr lang="en-US" altLang="ko-KR" sz="18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ko-KR" altLang="en-US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화이트 박스 방식은 이미 모델에 대한 정보</a:t>
            </a:r>
            <a:r>
              <a:rPr lang="en-US" altLang="ko-KR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파라미터</a:t>
            </a:r>
            <a:r>
              <a:rPr lang="en-US" altLang="ko-KR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모델 구조</a:t>
            </a:r>
            <a:r>
              <a:rPr lang="en-US" altLang="ko-KR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활성화함수</a:t>
            </a:r>
            <a:r>
              <a:rPr lang="en-US" altLang="ko-KR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손실함수</a:t>
            </a:r>
            <a:r>
              <a:rPr lang="en-US" altLang="ko-KR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가중치 등</a:t>
            </a:r>
            <a:r>
              <a:rPr lang="en-US" altLang="ko-KR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lang="ko-KR" altLang="en-US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 모두 </a:t>
            </a:r>
            <a:r>
              <a:rPr lang="ko-KR" altLang="en-US" sz="18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알고있는</a:t>
            </a:r>
            <a:r>
              <a:rPr lang="ko-KR" altLang="en-US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상황에서</a:t>
            </a:r>
            <a:r>
              <a:rPr lang="en-US" altLang="ko-KR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test</a:t>
            </a:r>
            <a:r>
              <a:rPr lang="ko-KR" altLang="en-US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값을 넣어가며 학습을 진행</a:t>
            </a:r>
            <a:r>
              <a:rPr lang="en-US" altLang="ko-KR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성공률은 거의 </a:t>
            </a:r>
            <a:r>
              <a:rPr lang="en-US" altLang="ko-KR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100%</a:t>
            </a:r>
            <a:r>
              <a:rPr lang="ko-KR" altLang="en-US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 달함</a:t>
            </a:r>
            <a:endParaRPr lang="en-US" altLang="ko-KR" sz="18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ko-KR" altLang="en-US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블랙 박스 방식은 모델에 대한 정보가 주어지지 않는 상황에서 대체 모델과 쿼리 값을 통해 </a:t>
            </a:r>
            <a:r>
              <a:rPr lang="en-US" altLang="ko-KR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test</a:t>
            </a:r>
            <a:r>
              <a:rPr lang="ko-KR" altLang="en-US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값을 넣어가며 학습을 진행</a:t>
            </a:r>
            <a:endParaRPr lang="en-US" altLang="ko-KR" sz="18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A4B5E0A-76A0-4086-A0EC-AE1BDA127A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893" y="1249993"/>
            <a:ext cx="4784241" cy="528828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817657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5">
            <a:extLst>
              <a:ext uri="{FF2B5EF4-FFF2-40B4-BE49-F238E27FC236}">
                <a16:creationId xmlns:a16="http://schemas.microsoft.com/office/drawing/2014/main" id="{9E8B69DE-5CCC-41C6-B90D-AE1D29835193}"/>
              </a:ext>
            </a:extLst>
          </p:cNvPr>
          <p:cNvSpPr txBox="1">
            <a:spLocks/>
          </p:cNvSpPr>
          <p:nvPr/>
        </p:nvSpPr>
        <p:spPr>
          <a:xfrm>
            <a:off x="661467" y="319726"/>
            <a:ext cx="10515600" cy="62705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377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b="0" kern="1200" spc="100" baseline="0">
                <a:solidFill>
                  <a:schemeClr val="tx1"/>
                </a:solidFill>
                <a:latin typeface="+mj-lt"/>
                <a:ea typeface="+mj-ea"/>
                <a:cs typeface="Bungee Shade" charset="0"/>
              </a:defRPr>
            </a:lvl1pPr>
          </a:lstStyle>
          <a:p>
            <a:pPr algn="l"/>
            <a:r>
              <a:rPr lang="en-US" altLang="ko-KR" sz="3200" dirty="0"/>
              <a:t>Types of Adversarial Attacks</a:t>
            </a:r>
          </a:p>
        </p:txBody>
      </p:sp>
      <p:sp>
        <p:nvSpPr>
          <p:cNvPr id="17" name="내용 개체 틀 2">
            <a:extLst>
              <a:ext uri="{FF2B5EF4-FFF2-40B4-BE49-F238E27FC236}">
                <a16:creationId xmlns:a16="http://schemas.microsoft.com/office/drawing/2014/main" id="{4C2B6E65-EDD4-46CF-B6DB-FD7B5647D62D}"/>
              </a:ext>
            </a:extLst>
          </p:cNvPr>
          <p:cNvSpPr txBox="1">
            <a:spLocks/>
          </p:cNvSpPr>
          <p:nvPr/>
        </p:nvSpPr>
        <p:spPr>
          <a:xfrm>
            <a:off x="661467" y="5068076"/>
            <a:ext cx="9874453" cy="9740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377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>
                <a:srgbClr val="FF3300"/>
              </a:buClr>
              <a:buFont typeface="Arial" panose="020B0604020202020204" pitchFamily="34" charset="0"/>
              <a:buNone/>
              <a:defRPr sz="32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Amaranth" charset="0"/>
              </a:defRPr>
            </a:lvl1pPr>
            <a:lvl2pPr marL="457189" indent="0" algn="ctr" defTabSz="914377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>
                <a:srgbClr val="00B050"/>
              </a:buClr>
              <a:buFont typeface="Wingdings" panose="05000000000000000000" pitchFamily="2" charset="2"/>
              <a:buNone/>
              <a:defRPr sz="20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Amaranth" charset="0"/>
              </a:defRPr>
            </a:lvl2pPr>
            <a:lvl3pPr marL="914377" indent="0" algn="ctr" defTabSz="914377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>
                <a:srgbClr val="00B0F0"/>
              </a:buClr>
              <a:buFont typeface="Arial" panose="020B0604020202020204" pitchFamily="34" charset="0"/>
              <a:buNone/>
              <a:defRPr sz="18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Amaranth" charset="0"/>
              </a:defRPr>
            </a:lvl3pPr>
            <a:lvl4pPr marL="1371566" indent="0" algn="ctr" defTabSz="914377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6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Amaranth" charset="0"/>
              </a:defRPr>
            </a:lvl4pPr>
            <a:lvl5pPr marL="1828754" indent="0" algn="ctr" defTabSz="914377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6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Amaranth" charset="0"/>
              </a:defRPr>
            </a:lvl5pPr>
            <a:lvl6pPr marL="2285943" indent="0" algn="ctr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indent="0" algn="ctr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indent="0" algn="ctr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indent="0" algn="ctr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ko-KR" altLang="en-US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블랙 박스 방법에는 </a:t>
            </a:r>
            <a:r>
              <a:rPr lang="en-US" altLang="ko-KR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r>
              <a:rPr lang="ko-KR" altLang="en-US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가지가 있음</a:t>
            </a:r>
            <a:endParaRPr lang="en-US" altLang="ko-KR" sz="18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914389" lvl="1" indent="-457200" algn="l">
              <a:buFont typeface="Arial" panose="020B0604020202020204" pitchFamily="34" charset="0"/>
              <a:buChar char="•"/>
            </a:pPr>
            <a:r>
              <a:rPr lang="en-US" altLang="ko-KR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Transferability, Universal perturbation, Substitute network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C70092E-A129-4DB0-B51E-B968FC0ED8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5440" y="1666239"/>
            <a:ext cx="5628640" cy="2990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9639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5">
            <a:extLst>
              <a:ext uri="{FF2B5EF4-FFF2-40B4-BE49-F238E27FC236}">
                <a16:creationId xmlns:a16="http://schemas.microsoft.com/office/drawing/2014/main" id="{9E8B69DE-5CCC-41C6-B90D-AE1D29835193}"/>
              </a:ext>
            </a:extLst>
          </p:cNvPr>
          <p:cNvSpPr txBox="1">
            <a:spLocks/>
          </p:cNvSpPr>
          <p:nvPr/>
        </p:nvSpPr>
        <p:spPr>
          <a:xfrm>
            <a:off x="661467" y="319726"/>
            <a:ext cx="10515600" cy="62705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377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b="0" kern="1200" spc="100" baseline="0">
                <a:solidFill>
                  <a:schemeClr val="tx1"/>
                </a:solidFill>
                <a:latin typeface="+mj-lt"/>
                <a:ea typeface="+mj-ea"/>
                <a:cs typeface="Bungee Shade" charset="0"/>
              </a:defRPr>
            </a:lvl1pPr>
          </a:lstStyle>
          <a:p>
            <a:pPr algn="l"/>
            <a:r>
              <a:rPr lang="en-US" altLang="ko-KR" sz="3200" dirty="0"/>
              <a:t>Types of Adversarial Attacks</a:t>
            </a:r>
          </a:p>
        </p:txBody>
      </p:sp>
      <p:sp>
        <p:nvSpPr>
          <p:cNvPr id="17" name="내용 개체 틀 2">
            <a:extLst>
              <a:ext uri="{FF2B5EF4-FFF2-40B4-BE49-F238E27FC236}">
                <a16:creationId xmlns:a16="http://schemas.microsoft.com/office/drawing/2014/main" id="{4C2B6E65-EDD4-46CF-B6DB-FD7B5647D62D}"/>
              </a:ext>
            </a:extLst>
          </p:cNvPr>
          <p:cNvSpPr txBox="1">
            <a:spLocks/>
          </p:cNvSpPr>
          <p:nvPr/>
        </p:nvSpPr>
        <p:spPr>
          <a:xfrm>
            <a:off x="230200" y="5051411"/>
            <a:ext cx="10163480" cy="18065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377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>
                <a:srgbClr val="FF3300"/>
              </a:buClr>
              <a:buFont typeface="Arial" panose="020B0604020202020204" pitchFamily="34" charset="0"/>
              <a:buNone/>
              <a:defRPr sz="32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Amaranth" charset="0"/>
              </a:defRPr>
            </a:lvl1pPr>
            <a:lvl2pPr marL="457189" indent="0" algn="ctr" defTabSz="914377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>
                <a:srgbClr val="00B050"/>
              </a:buClr>
              <a:buFont typeface="Wingdings" panose="05000000000000000000" pitchFamily="2" charset="2"/>
              <a:buNone/>
              <a:defRPr sz="20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Amaranth" charset="0"/>
              </a:defRPr>
            </a:lvl2pPr>
            <a:lvl3pPr marL="914377" indent="0" algn="ctr" defTabSz="914377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>
                <a:srgbClr val="00B0F0"/>
              </a:buClr>
              <a:buFont typeface="Arial" panose="020B0604020202020204" pitchFamily="34" charset="0"/>
              <a:buNone/>
              <a:defRPr sz="18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Amaranth" charset="0"/>
              </a:defRPr>
            </a:lvl3pPr>
            <a:lvl4pPr marL="1371566" indent="0" algn="ctr" defTabSz="914377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6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Amaranth" charset="0"/>
              </a:defRPr>
            </a:lvl4pPr>
            <a:lvl5pPr marL="1828754" indent="0" algn="ctr" defTabSz="914377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6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Amaranth" charset="0"/>
              </a:defRPr>
            </a:lvl5pPr>
            <a:lvl6pPr marL="2285943" indent="0" algn="ctr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indent="0" algn="ctr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indent="0" algn="ctr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indent="0" algn="ctr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389" lvl="1" indent="-457200" algn="l">
              <a:buFont typeface="Arial" panose="020B0604020202020204" pitchFamily="34" charset="0"/>
              <a:buChar char="•"/>
            </a:pPr>
            <a:r>
              <a:rPr lang="en-US" altLang="ko-KR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Transferability: </a:t>
            </a:r>
            <a:r>
              <a:rPr lang="ko-KR" altLang="en-US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유사한 모델에서 만들어진 </a:t>
            </a:r>
            <a:r>
              <a:rPr lang="en-US" altLang="ko-KR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adversarial example</a:t>
            </a:r>
            <a:r>
              <a:rPr lang="ko-KR" altLang="en-US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은 알려지지 않은 임의의 모델에서도 동일한 공격 효과가 있다는 원리</a:t>
            </a:r>
            <a:endParaRPr lang="en-US" altLang="ko-KR" sz="18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914389" lvl="1" indent="-457200" algn="l">
              <a:buFont typeface="Arial" panose="020B0604020202020204" pitchFamily="34" charset="0"/>
              <a:buChar char="•"/>
            </a:pPr>
            <a:r>
              <a:rPr lang="ko-KR" altLang="en-US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따라서 여러 모델을 속이는 </a:t>
            </a:r>
            <a:r>
              <a:rPr lang="en-US" altLang="ko-KR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adversarial example</a:t>
            </a:r>
            <a:r>
              <a:rPr lang="ko-KR" altLang="en-US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은 임의의 다른 모델 또한 속일 수 있음  </a:t>
            </a:r>
            <a:r>
              <a:rPr lang="en-US" altLang="ko-KR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6598DF2-ED6C-4B0D-88BF-5E48DFA4F5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212" y="1597189"/>
            <a:ext cx="5370948" cy="3095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6573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5">
            <a:extLst>
              <a:ext uri="{FF2B5EF4-FFF2-40B4-BE49-F238E27FC236}">
                <a16:creationId xmlns:a16="http://schemas.microsoft.com/office/drawing/2014/main" id="{9E8B69DE-5CCC-41C6-B90D-AE1D29835193}"/>
              </a:ext>
            </a:extLst>
          </p:cNvPr>
          <p:cNvSpPr txBox="1">
            <a:spLocks/>
          </p:cNvSpPr>
          <p:nvPr/>
        </p:nvSpPr>
        <p:spPr>
          <a:xfrm>
            <a:off x="661467" y="319726"/>
            <a:ext cx="10515600" cy="62705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377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b="0" kern="1200" spc="100" baseline="0">
                <a:solidFill>
                  <a:schemeClr val="tx1"/>
                </a:solidFill>
                <a:latin typeface="+mj-lt"/>
                <a:ea typeface="+mj-ea"/>
                <a:cs typeface="Bungee Shade" charset="0"/>
              </a:defRPr>
            </a:lvl1pPr>
          </a:lstStyle>
          <a:p>
            <a:pPr algn="l"/>
            <a:r>
              <a:rPr lang="en-US" altLang="ko-KR" sz="3200" dirty="0"/>
              <a:t>Types of Adversarial Attacks</a:t>
            </a:r>
          </a:p>
        </p:txBody>
      </p:sp>
      <p:sp>
        <p:nvSpPr>
          <p:cNvPr id="17" name="내용 개체 틀 2">
            <a:extLst>
              <a:ext uri="{FF2B5EF4-FFF2-40B4-BE49-F238E27FC236}">
                <a16:creationId xmlns:a16="http://schemas.microsoft.com/office/drawing/2014/main" id="{4C2B6E65-EDD4-46CF-B6DB-FD7B5647D62D}"/>
              </a:ext>
            </a:extLst>
          </p:cNvPr>
          <p:cNvSpPr txBox="1">
            <a:spLocks/>
          </p:cNvSpPr>
          <p:nvPr/>
        </p:nvSpPr>
        <p:spPr>
          <a:xfrm>
            <a:off x="3799840" y="1789105"/>
            <a:ext cx="7741920" cy="32797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377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>
                <a:srgbClr val="FF3300"/>
              </a:buClr>
              <a:buFont typeface="Arial" panose="020B0604020202020204" pitchFamily="34" charset="0"/>
              <a:buNone/>
              <a:defRPr sz="32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Amaranth" charset="0"/>
              </a:defRPr>
            </a:lvl1pPr>
            <a:lvl2pPr marL="457189" indent="0" algn="ctr" defTabSz="914377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>
                <a:srgbClr val="00B050"/>
              </a:buClr>
              <a:buFont typeface="Wingdings" panose="05000000000000000000" pitchFamily="2" charset="2"/>
              <a:buNone/>
              <a:defRPr sz="20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Amaranth" charset="0"/>
              </a:defRPr>
            </a:lvl2pPr>
            <a:lvl3pPr marL="914377" indent="0" algn="ctr" defTabSz="914377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>
                <a:srgbClr val="00B0F0"/>
              </a:buClr>
              <a:buFont typeface="Arial" panose="020B0604020202020204" pitchFamily="34" charset="0"/>
              <a:buNone/>
              <a:defRPr sz="18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Amaranth" charset="0"/>
              </a:defRPr>
            </a:lvl3pPr>
            <a:lvl4pPr marL="1371566" indent="0" algn="ctr" defTabSz="914377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6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Amaranth" charset="0"/>
              </a:defRPr>
            </a:lvl4pPr>
            <a:lvl5pPr marL="1828754" indent="0" algn="ctr" defTabSz="914377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6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Amaranth" charset="0"/>
              </a:defRPr>
            </a:lvl5pPr>
            <a:lvl6pPr marL="2285943" indent="0" algn="ctr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indent="0" algn="ctr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indent="0" algn="ctr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indent="0" algn="ctr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389" lvl="1" indent="-457200" algn="l">
              <a:buFont typeface="Arial" panose="020B0604020202020204" pitchFamily="34" charset="0"/>
              <a:buChar char="•"/>
            </a:pPr>
            <a:r>
              <a:rPr lang="en-US" altLang="ko-KR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Universal perturbation : </a:t>
            </a:r>
            <a:r>
              <a:rPr lang="ko-KR" altLang="en-US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하나의 이미지에 하나의 노이즈를 만드는 것이 아닌 공통된 노이즈를 추가하여 모든 이미지에서 하나의 노이즈를 통해 공격 </a:t>
            </a:r>
            <a:endParaRPr lang="en-US" altLang="ko-KR" sz="18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914389" lvl="1" indent="-457200" algn="l">
              <a:buFont typeface="Arial" panose="020B0604020202020204" pitchFamily="34" charset="0"/>
              <a:buChar char="•"/>
            </a:pPr>
            <a:r>
              <a:rPr lang="ko-KR" altLang="en-US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기존 방법보다 노이즈가 많지만</a:t>
            </a:r>
            <a:r>
              <a:rPr lang="en-US" altLang="ko-KR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모든 이미지에 하나의 노이즈를 넣어 공격할 수 있다는 점에서 유용함</a:t>
            </a:r>
            <a:endParaRPr lang="en-US" altLang="ko-KR" sz="18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914389" lvl="1" indent="-457200" algn="l">
              <a:buFont typeface="Arial" panose="020B0604020202020204" pitchFamily="34" charset="0"/>
              <a:buChar char="•"/>
            </a:pPr>
            <a:endParaRPr lang="en-US" altLang="ko-KR" sz="18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914389" lvl="1" indent="-457200" algn="l">
              <a:buFont typeface="Arial" panose="020B0604020202020204" pitchFamily="34" charset="0"/>
              <a:buChar char="•"/>
            </a:pPr>
            <a:r>
              <a:rPr lang="en-US" altLang="ko-KR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Substitute network: </a:t>
            </a:r>
            <a:r>
              <a:rPr lang="ko-KR" altLang="en-US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수많은 쿼리를 넣어 최대한 유사한 모델을 먼저 만들어낸 후 해당 모델로 노이즈를 만들어 공격</a:t>
            </a:r>
            <a:endParaRPr lang="en-US" altLang="ko-KR" sz="18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914389" lvl="1" indent="-457200" algn="l">
              <a:buFont typeface="Arial" panose="020B0604020202020204" pitchFamily="34" charset="0"/>
              <a:buChar char="•"/>
            </a:pPr>
            <a:r>
              <a:rPr lang="ko-KR" altLang="en-US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리버스 엔지니어링과 유사한 방식</a:t>
            </a:r>
            <a:endParaRPr lang="en-US" altLang="ko-KR" sz="18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07D0D6B-163F-4333-9BF1-7117B0C945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845" y="1595120"/>
            <a:ext cx="3328321" cy="459232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355662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5">
            <a:extLst>
              <a:ext uri="{FF2B5EF4-FFF2-40B4-BE49-F238E27FC236}">
                <a16:creationId xmlns:a16="http://schemas.microsoft.com/office/drawing/2014/main" id="{9E8B69DE-5CCC-41C6-B90D-AE1D29835193}"/>
              </a:ext>
            </a:extLst>
          </p:cNvPr>
          <p:cNvSpPr txBox="1">
            <a:spLocks/>
          </p:cNvSpPr>
          <p:nvPr/>
        </p:nvSpPr>
        <p:spPr>
          <a:xfrm>
            <a:off x="661467" y="319726"/>
            <a:ext cx="10515600" cy="62705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377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b="0" kern="1200" spc="100" baseline="0">
                <a:solidFill>
                  <a:schemeClr val="tx1"/>
                </a:solidFill>
                <a:latin typeface="+mj-lt"/>
                <a:ea typeface="+mj-ea"/>
                <a:cs typeface="Bungee Shade" charset="0"/>
              </a:defRPr>
            </a:lvl1pPr>
          </a:lstStyle>
          <a:p>
            <a:pPr algn="l"/>
            <a:r>
              <a:rPr lang="en-US" altLang="ko-KR" sz="3200" dirty="0"/>
              <a:t>Types of Adversarial Attacks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0FCB96FC-6E35-4051-A295-7B1C83FD5D01}"/>
              </a:ext>
            </a:extLst>
          </p:cNvPr>
          <p:cNvSpPr txBox="1">
            <a:spLocks/>
          </p:cNvSpPr>
          <p:nvPr/>
        </p:nvSpPr>
        <p:spPr>
          <a:xfrm>
            <a:off x="661467" y="1827036"/>
            <a:ext cx="9874453" cy="16019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377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>
                <a:srgbClr val="FF3300"/>
              </a:buClr>
              <a:buFont typeface="Arial" panose="020B0604020202020204" pitchFamily="34" charset="0"/>
              <a:buNone/>
              <a:defRPr sz="32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Amaranth" charset="0"/>
              </a:defRPr>
            </a:lvl1pPr>
            <a:lvl2pPr marL="457189" indent="0" algn="ctr" defTabSz="914377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>
                <a:srgbClr val="00B050"/>
              </a:buClr>
              <a:buFont typeface="Wingdings" panose="05000000000000000000" pitchFamily="2" charset="2"/>
              <a:buNone/>
              <a:defRPr sz="20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Amaranth" charset="0"/>
              </a:defRPr>
            </a:lvl2pPr>
            <a:lvl3pPr marL="914377" indent="0" algn="ctr" defTabSz="914377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>
                <a:srgbClr val="00B0F0"/>
              </a:buClr>
              <a:buFont typeface="Arial" panose="020B0604020202020204" pitchFamily="34" charset="0"/>
              <a:buNone/>
              <a:defRPr sz="18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Amaranth" charset="0"/>
              </a:defRPr>
            </a:lvl3pPr>
            <a:lvl4pPr marL="1371566" indent="0" algn="ctr" defTabSz="914377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6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Amaranth" charset="0"/>
              </a:defRPr>
            </a:lvl4pPr>
            <a:lvl5pPr marL="1828754" indent="0" algn="ctr" defTabSz="914377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6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Amaranth" charset="0"/>
              </a:defRPr>
            </a:lvl5pPr>
            <a:lvl6pPr marL="2285943" indent="0" algn="ctr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indent="0" algn="ctr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indent="0" algn="ctr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indent="0" algn="ctr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ko-KR" altLang="en-US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그 외에도 </a:t>
            </a:r>
            <a:r>
              <a:rPr lang="ko-KR" altLang="en-US" sz="18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타켓을</a:t>
            </a:r>
            <a:r>
              <a:rPr lang="ko-KR" altLang="en-US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기준으로 분류</a:t>
            </a:r>
            <a:r>
              <a:rPr lang="en-US" altLang="ko-KR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</a:t>
            </a:r>
          </a:p>
          <a:p>
            <a:pPr marL="914389" lvl="1" indent="-457200" algn="l">
              <a:buFont typeface="Arial" panose="020B0604020202020204" pitchFamily="34" charset="0"/>
              <a:buChar char="•"/>
            </a:pPr>
            <a:r>
              <a:rPr lang="en-US" altLang="ko-KR" sz="18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Tarketed</a:t>
            </a:r>
            <a:r>
              <a:rPr lang="en-US" altLang="ko-KR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attack: </a:t>
            </a:r>
            <a:r>
              <a:rPr lang="ko-KR" altLang="en-US" sz="18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타켓이</a:t>
            </a:r>
            <a:r>
              <a:rPr lang="ko-KR" altLang="en-US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되는 클래스가 </a:t>
            </a:r>
            <a:r>
              <a:rPr lang="ko-KR" altLang="en-US" sz="18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정해져있음</a:t>
            </a:r>
            <a:endParaRPr lang="en-US" altLang="ko-KR" sz="18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914389" lvl="1" indent="-457200" algn="l">
              <a:buFont typeface="Arial" panose="020B0604020202020204" pitchFamily="34" charset="0"/>
              <a:buChar char="•"/>
            </a:pPr>
            <a:r>
              <a:rPr lang="en-US" altLang="ko-KR" sz="18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UnTarketed</a:t>
            </a:r>
            <a:r>
              <a:rPr lang="en-US" altLang="ko-KR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attack: </a:t>
            </a:r>
            <a:r>
              <a:rPr lang="ko-KR" altLang="en-US" sz="18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타켓이</a:t>
            </a:r>
            <a:r>
              <a:rPr lang="ko-KR" altLang="en-US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되는 클래스가 </a:t>
            </a:r>
            <a:r>
              <a:rPr lang="ko-KR" altLang="en-US" sz="18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정해져있지</a:t>
            </a:r>
            <a:r>
              <a:rPr lang="en-US" altLang="ko-KR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않고 기존 클래스만 벗어나면 되므로 조금 더 간단함</a:t>
            </a:r>
            <a:endParaRPr lang="en-US" altLang="ko-KR" sz="18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914389" lvl="1" indent="-457200" algn="l">
              <a:buFont typeface="Arial" panose="020B0604020202020204" pitchFamily="34" charset="0"/>
              <a:buChar char="•"/>
            </a:pPr>
            <a:endParaRPr lang="en-US" altLang="ko-KR" sz="18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E25EDEBA-0CC1-4838-A725-3E794EDC24F2}"/>
              </a:ext>
            </a:extLst>
          </p:cNvPr>
          <p:cNvSpPr txBox="1">
            <a:spLocks/>
          </p:cNvSpPr>
          <p:nvPr/>
        </p:nvSpPr>
        <p:spPr>
          <a:xfrm>
            <a:off x="661467" y="3508270"/>
            <a:ext cx="10819333" cy="20594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377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>
                <a:srgbClr val="FF3300"/>
              </a:buClr>
              <a:buFont typeface="Arial" panose="020B0604020202020204" pitchFamily="34" charset="0"/>
              <a:buNone/>
              <a:defRPr sz="32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Amaranth" charset="0"/>
              </a:defRPr>
            </a:lvl1pPr>
            <a:lvl2pPr marL="457189" indent="0" algn="ctr" defTabSz="914377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>
                <a:srgbClr val="00B050"/>
              </a:buClr>
              <a:buFont typeface="Wingdings" panose="05000000000000000000" pitchFamily="2" charset="2"/>
              <a:buNone/>
              <a:defRPr sz="20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Amaranth" charset="0"/>
              </a:defRPr>
            </a:lvl2pPr>
            <a:lvl3pPr marL="914377" indent="0" algn="ctr" defTabSz="914377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>
                <a:srgbClr val="00B0F0"/>
              </a:buClr>
              <a:buFont typeface="Arial" panose="020B0604020202020204" pitchFamily="34" charset="0"/>
              <a:buNone/>
              <a:defRPr sz="18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Amaranth" charset="0"/>
              </a:defRPr>
            </a:lvl3pPr>
            <a:lvl4pPr marL="1371566" indent="0" algn="ctr" defTabSz="914377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6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Amaranth" charset="0"/>
              </a:defRPr>
            </a:lvl4pPr>
            <a:lvl5pPr marL="1828754" indent="0" algn="ctr" defTabSz="914377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6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Amaranth" charset="0"/>
              </a:defRPr>
            </a:lvl5pPr>
            <a:lvl6pPr marL="2285943" indent="0" algn="ctr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indent="0" algn="ctr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indent="0" algn="ctr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indent="0" algn="ctr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ko-KR" altLang="en-US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그 외에도 </a:t>
            </a:r>
            <a:r>
              <a:rPr lang="en-US" altLang="ko-KR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Adversarial example </a:t>
            </a:r>
            <a:r>
              <a:rPr lang="ko-KR" altLang="en-US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생성방법을 기준으로 분류</a:t>
            </a:r>
            <a:r>
              <a:rPr lang="en-US" altLang="ko-KR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</a:t>
            </a:r>
          </a:p>
          <a:p>
            <a:pPr marL="914389" lvl="1" indent="-457200" algn="l">
              <a:buFont typeface="Arial" panose="020B0604020202020204" pitchFamily="34" charset="0"/>
              <a:buChar char="•"/>
            </a:pPr>
            <a:r>
              <a:rPr lang="en-US" altLang="ko-KR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FGSM: </a:t>
            </a:r>
            <a:r>
              <a:rPr lang="ko-KR" altLang="en-US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각각 손실함수 값을 주면서 최적의 노이즈를 찾는 방법 </a:t>
            </a:r>
            <a:r>
              <a:rPr lang="en-US" altLang="ko-KR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가장 유명</a:t>
            </a:r>
            <a:r>
              <a:rPr lang="en-US" altLang="ko-KR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pPr marL="914389" lvl="1" indent="-457200" algn="l">
              <a:buFont typeface="Arial" panose="020B0604020202020204" pitchFamily="34" charset="0"/>
              <a:buChar char="•"/>
            </a:pPr>
            <a:r>
              <a:rPr lang="en-US" altLang="ko-KR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I- FGSM : FGSM</a:t>
            </a:r>
            <a:r>
              <a:rPr lang="ko-KR" altLang="en-US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발전된 형태</a:t>
            </a:r>
            <a:endParaRPr lang="en-US" altLang="ko-KR" sz="18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914389" lvl="1" indent="-457200" algn="l">
              <a:buFont typeface="Arial" panose="020B0604020202020204" pitchFamily="34" charset="0"/>
              <a:buChar char="•"/>
            </a:pPr>
            <a:r>
              <a:rPr lang="en-US" altLang="ko-KR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CW: c</a:t>
            </a:r>
            <a:r>
              <a:rPr lang="ko-KR" altLang="en-US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값을 조절하여 공격율은 높이고 거리는 줄이는 방법</a:t>
            </a:r>
            <a:endParaRPr lang="en-US" altLang="ko-KR" sz="18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914389" lvl="1" indent="-457200" algn="l">
              <a:buFont typeface="Arial" panose="020B0604020202020204" pitchFamily="34" charset="0"/>
              <a:buChar char="•"/>
            </a:pPr>
            <a:r>
              <a:rPr lang="en-US" altLang="ko-KR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Confidence K: </a:t>
            </a:r>
            <a:r>
              <a:rPr lang="ko-KR" altLang="en-US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거리를 늘려 방어 시스템을 무력화함</a:t>
            </a:r>
            <a:endParaRPr lang="en-US" altLang="ko-KR" sz="18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914389" lvl="1" indent="-457200" algn="l">
              <a:buFont typeface="Arial" panose="020B0604020202020204" pitchFamily="34" charset="0"/>
              <a:buChar char="•"/>
            </a:pPr>
            <a:endParaRPr lang="en-US" altLang="ko-KR" sz="18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098739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>
            <a:extLst>
              <a:ext uri="{FF2B5EF4-FFF2-40B4-BE49-F238E27FC236}">
                <a16:creationId xmlns:a16="http://schemas.microsoft.com/office/drawing/2014/main" id="{8F372CC3-CFD1-4737-AA63-BA01CE410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141" y="1709742"/>
            <a:ext cx="11960859" cy="2933378"/>
          </a:xfrm>
        </p:spPr>
        <p:txBody>
          <a:bodyPr/>
          <a:lstStyle/>
          <a:p>
            <a:r>
              <a:rPr lang="en-US" altLang="ko-KR" dirty="0"/>
              <a:t>Adversarial Attacks as a defense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9474381-4E48-4572-AC72-7EFC2AD1BD7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54E144D-7BE3-4587-AE5C-281CCC911056}" type="slidenum">
              <a:rPr lang="en-US" smtClean="0"/>
              <a:t>19</a:t>
            </a:fld>
            <a:endParaRPr 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1FB8B67-518F-4EA4-A8B8-20882367C98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Hacker’s In inTrusion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58253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A39DF7-E8C5-4B6E-813D-7073D81BE9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이전</a:t>
            </a: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dirty="0">
                <a:ea typeface="나눔스퀘어_ac ExtraBold" panose="020B0600000101010101" pitchFamily="50" charset="-127"/>
              </a:rPr>
              <a:t>Conclusion</a:t>
            </a:r>
            <a:endParaRPr lang="ko-KR" altLang="en-US" dirty="0">
              <a:ea typeface="나눔스퀘어_ac ExtraBold" panose="020B0600000101010101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C0CCEE1-A0BC-4B1D-89CA-CC3BC8AEE6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E144D-7BE3-4587-AE5C-281CCC911056}" type="slidenum">
              <a:rPr lang="en-US" smtClean="0"/>
              <a:t>2</a:t>
            </a:fld>
            <a:endParaRPr 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E449D90-37B9-4D2A-BD11-A9CBD70D17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Hacker’s In inTrusion</a:t>
            </a:r>
            <a:endParaRPr 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CBBE2743-9CFA-4297-B7F2-EA1CC19CFB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638676"/>
          </a:xfrm>
        </p:spPr>
        <p:txBody>
          <a:bodyPr>
            <a:normAutofit/>
          </a:bodyPr>
          <a:lstStyle/>
          <a:p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블루투스 패킷 수집 단계에서 문제 발생</a:t>
            </a:r>
          </a:p>
        </p:txBody>
      </p:sp>
    </p:spTree>
    <p:extLst>
      <p:ext uri="{BB962C8B-B14F-4D97-AF65-F5344CB8AC3E}">
        <p14:creationId xmlns:p14="http://schemas.microsoft.com/office/powerpoint/2010/main" val="10816413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5">
            <a:extLst>
              <a:ext uri="{FF2B5EF4-FFF2-40B4-BE49-F238E27FC236}">
                <a16:creationId xmlns:a16="http://schemas.microsoft.com/office/drawing/2014/main" id="{9E8B69DE-5CCC-41C6-B90D-AE1D29835193}"/>
              </a:ext>
            </a:extLst>
          </p:cNvPr>
          <p:cNvSpPr txBox="1">
            <a:spLocks/>
          </p:cNvSpPr>
          <p:nvPr/>
        </p:nvSpPr>
        <p:spPr>
          <a:xfrm>
            <a:off x="661467" y="319726"/>
            <a:ext cx="10515600" cy="62705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377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b="0" kern="1200" spc="100" baseline="0">
                <a:solidFill>
                  <a:schemeClr val="tx1"/>
                </a:solidFill>
                <a:latin typeface="+mj-lt"/>
                <a:ea typeface="+mj-ea"/>
                <a:cs typeface="Bungee Shade" charset="0"/>
              </a:defRPr>
            </a:lvl1pPr>
          </a:lstStyle>
          <a:p>
            <a:pPr algn="l"/>
            <a:r>
              <a:rPr lang="en-US" altLang="ko-KR" sz="3200" dirty="0"/>
              <a:t>Adversarial Attacks as a defense</a:t>
            </a:r>
            <a:endParaRPr lang="en-US" sz="32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86EA3CC-126C-40DF-ADE9-DACEAB8972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187" y="1391930"/>
            <a:ext cx="5896813" cy="358521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68F21278-C20B-4BD9-A0CF-262A26C903D7}"/>
              </a:ext>
            </a:extLst>
          </p:cNvPr>
          <p:cNvSpPr txBox="1">
            <a:spLocks/>
          </p:cNvSpPr>
          <p:nvPr/>
        </p:nvSpPr>
        <p:spPr>
          <a:xfrm>
            <a:off x="633933" y="5434340"/>
            <a:ext cx="10977880" cy="8953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377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>
                <a:srgbClr val="FF3300"/>
              </a:buClr>
              <a:buFont typeface="Arial" panose="020B0604020202020204" pitchFamily="34" charset="0"/>
              <a:buNone/>
              <a:defRPr sz="32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Amaranth" charset="0"/>
              </a:defRPr>
            </a:lvl1pPr>
            <a:lvl2pPr marL="457189" indent="0" algn="ctr" defTabSz="914377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>
                <a:srgbClr val="00B050"/>
              </a:buClr>
              <a:buFont typeface="Wingdings" panose="05000000000000000000" pitchFamily="2" charset="2"/>
              <a:buNone/>
              <a:defRPr sz="20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Amaranth" charset="0"/>
              </a:defRPr>
            </a:lvl2pPr>
            <a:lvl3pPr marL="914377" indent="0" algn="ctr" defTabSz="914377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>
                <a:srgbClr val="00B0F0"/>
              </a:buClr>
              <a:buFont typeface="Arial" panose="020B0604020202020204" pitchFamily="34" charset="0"/>
              <a:buNone/>
              <a:defRPr sz="18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Amaranth" charset="0"/>
              </a:defRPr>
            </a:lvl3pPr>
            <a:lvl4pPr marL="1371566" indent="0" algn="ctr" defTabSz="914377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6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Amaranth" charset="0"/>
              </a:defRPr>
            </a:lvl4pPr>
            <a:lvl5pPr marL="1828754" indent="0" algn="ctr" defTabSz="914377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6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Amaranth" charset="0"/>
              </a:defRPr>
            </a:lvl5pPr>
            <a:lvl6pPr marL="2285943" indent="0" algn="ctr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indent="0" algn="ctr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indent="0" algn="ctr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indent="0" algn="ctr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ko-KR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Few-Shot Adversarial Learning of Realistic Neural Talking Head Models, Samsung AI </a:t>
            </a:r>
            <a:r>
              <a:rPr lang="en-US" altLang="ko-KR" sz="18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Centor</a:t>
            </a:r>
            <a:r>
              <a:rPr lang="en-US" altLang="ko-KR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2019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ko-KR" altLang="en-US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단 한 장의 사진으로 얼굴을 인식하여 동영상을 만들어내는 인공지능 기술</a:t>
            </a:r>
            <a:endParaRPr lang="en-US" altLang="ko-KR" sz="18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altLang="ko-KR" sz="18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0" name="그림 9" descr="텍스트, 실내, 모니터, 사람이(가) 표시된 사진&#10;&#10;자동 생성된 설명">
            <a:extLst>
              <a:ext uri="{FF2B5EF4-FFF2-40B4-BE49-F238E27FC236}">
                <a16:creationId xmlns:a16="http://schemas.microsoft.com/office/drawing/2014/main" id="{0B0651E2-C9DF-4222-9F2F-9C6B6E96BA3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00" r="12800" b="6832"/>
          <a:stretch/>
        </p:blipFill>
        <p:spPr>
          <a:xfrm>
            <a:off x="6477000" y="1391930"/>
            <a:ext cx="4297680" cy="3585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7428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5">
            <a:extLst>
              <a:ext uri="{FF2B5EF4-FFF2-40B4-BE49-F238E27FC236}">
                <a16:creationId xmlns:a16="http://schemas.microsoft.com/office/drawing/2014/main" id="{9E8B69DE-5CCC-41C6-B90D-AE1D29835193}"/>
              </a:ext>
            </a:extLst>
          </p:cNvPr>
          <p:cNvSpPr txBox="1">
            <a:spLocks/>
          </p:cNvSpPr>
          <p:nvPr/>
        </p:nvSpPr>
        <p:spPr>
          <a:xfrm>
            <a:off x="661467" y="319726"/>
            <a:ext cx="10515600" cy="62705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377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b="0" kern="1200" spc="100" baseline="0">
                <a:solidFill>
                  <a:schemeClr val="tx1"/>
                </a:solidFill>
                <a:latin typeface="+mj-lt"/>
                <a:ea typeface="+mj-ea"/>
                <a:cs typeface="Bungee Shade" charset="0"/>
              </a:defRPr>
            </a:lvl1pPr>
          </a:lstStyle>
          <a:p>
            <a:pPr algn="l"/>
            <a:r>
              <a:rPr lang="en-US" altLang="ko-KR" sz="3200" dirty="0"/>
              <a:t>Adversarial Attacks as a defense</a:t>
            </a:r>
          </a:p>
        </p:txBody>
      </p:sp>
      <p:sp>
        <p:nvSpPr>
          <p:cNvPr id="17" name="내용 개체 틀 2">
            <a:extLst>
              <a:ext uri="{FF2B5EF4-FFF2-40B4-BE49-F238E27FC236}">
                <a16:creationId xmlns:a16="http://schemas.microsoft.com/office/drawing/2014/main" id="{4C2B6E65-EDD4-46CF-B6DB-FD7B5647D62D}"/>
              </a:ext>
            </a:extLst>
          </p:cNvPr>
          <p:cNvSpPr txBox="1">
            <a:spLocks/>
          </p:cNvSpPr>
          <p:nvPr/>
        </p:nvSpPr>
        <p:spPr>
          <a:xfrm>
            <a:off x="821509" y="5435600"/>
            <a:ext cx="9944164" cy="10668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377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>
                <a:srgbClr val="FF3300"/>
              </a:buClr>
              <a:buFont typeface="Arial" panose="020B0604020202020204" pitchFamily="34" charset="0"/>
              <a:buNone/>
              <a:defRPr sz="32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Amaranth" charset="0"/>
              </a:defRPr>
            </a:lvl1pPr>
            <a:lvl2pPr marL="457189" indent="0" algn="ctr" defTabSz="914377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>
                <a:srgbClr val="00B050"/>
              </a:buClr>
              <a:buFont typeface="Wingdings" panose="05000000000000000000" pitchFamily="2" charset="2"/>
              <a:buNone/>
              <a:defRPr sz="20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Amaranth" charset="0"/>
              </a:defRPr>
            </a:lvl2pPr>
            <a:lvl3pPr marL="914377" indent="0" algn="ctr" defTabSz="914377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>
                <a:srgbClr val="00B0F0"/>
              </a:buClr>
              <a:buFont typeface="Arial" panose="020B0604020202020204" pitchFamily="34" charset="0"/>
              <a:buNone/>
              <a:defRPr sz="18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Amaranth" charset="0"/>
              </a:defRPr>
            </a:lvl3pPr>
            <a:lvl4pPr marL="1371566" indent="0" algn="ctr" defTabSz="914377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6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Amaranth" charset="0"/>
              </a:defRPr>
            </a:lvl4pPr>
            <a:lvl5pPr marL="1828754" indent="0" algn="ctr" defTabSz="914377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6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Amaranth" charset="0"/>
              </a:defRPr>
            </a:lvl5pPr>
            <a:lvl6pPr marL="2285943" indent="0" algn="ctr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indent="0" algn="ctr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indent="0" algn="ctr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indent="0" algn="ctr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ko-KR" altLang="en-US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실제 이미 어플까지 나와 실용화가 된 상황</a:t>
            </a:r>
            <a:endParaRPr lang="en-US" altLang="ko-KR" sz="18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ko-KR" altLang="en-US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초상화보다 사진인 경우 더욱 인식률이 좋다고 함</a:t>
            </a:r>
            <a:endParaRPr lang="en-US" altLang="ko-KR" sz="18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ko-KR" altLang="en-US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 기술이 범죄에 악용될 수 있음</a:t>
            </a:r>
            <a:endParaRPr lang="en-US" altLang="ko-KR" sz="18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8697C8E-56DA-4517-A5CB-10723FAD4DD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109" y="1473200"/>
            <a:ext cx="5355771" cy="3749040"/>
          </a:xfrm>
          <a:prstGeom prst="rect">
            <a:avLst/>
          </a:prstGeom>
        </p:spPr>
      </p:pic>
      <p:pic>
        <p:nvPicPr>
          <p:cNvPr id="8" name="그림 7" descr="텍스트, 사람, 실내이(가) 표시된 사진&#10;&#10;자동 생성된 설명">
            <a:extLst>
              <a:ext uri="{FF2B5EF4-FFF2-40B4-BE49-F238E27FC236}">
                <a16:creationId xmlns:a16="http://schemas.microsoft.com/office/drawing/2014/main" id="{3A7007F5-E669-4400-8A11-69B176CB6E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8880" y="1473200"/>
            <a:ext cx="2773680" cy="3744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1252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텍스트, 표지판, 중지이(가) 표시된 사진&#10;&#10;자동 생성된 설명">
            <a:extLst>
              <a:ext uri="{FF2B5EF4-FFF2-40B4-BE49-F238E27FC236}">
                <a16:creationId xmlns:a16="http://schemas.microsoft.com/office/drawing/2014/main" id="{AF018504-7780-4C44-A9DB-C5B1ECD29D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2535" y="1367469"/>
            <a:ext cx="8619462" cy="318897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" name="Title 5">
            <a:extLst>
              <a:ext uri="{FF2B5EF4-FFF2-40B4-BE49-F238E27FC236}">
                <a16:creationId xmlns:a16="http://schemas.microsoft.com/office/drawing/2014/main" id="{9E8B69DE-5CCC-41C6-B90D-AE1D29835193}"/>
              </a:ext>
            </a:extLst>
          </p:cNvPr>
          <p:cNvSpPr txBox="1">
            <a:spLocks/>
          </p:cNvSpPr>
          <p:nvPr/>
        </p:nvSpPr>
        <p:spPr>
          <a:xfrm>
            <a:off x="661467" y="319726"/>
            <a:ext cx="10515600" cy="62705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377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b="0" kern="1200" spc="100" baseline="0">
                <a:solidFill>
                  <a:schemeClr val="tx1"/>
                </a:solidFill>
                <a:latin typeface="+mj-lt"/>
                <a:ea typeface="+mj-ea"/>
                <a:cs typeface="Bungee Shade" charset="0"/>
              </a:defRPr>
            </a:lvl1pPr>
          </a:lstStyle>
          <a:p>
            <a:pPr algn="l"/>
            <a:r>
              <a:rPr lang="en-US" altLang="ko-KR" sz="3200" dirty="0"/>
              <a:t>Adversarial Attacks as a defense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BD6AFD90-2E67-4783-A3CE-D2430B9EA24B}"/>
              </a:ext>
            </a:extLst>
          </p:cNvPr>
          <p:cNvSpPr txBox="1">
            <a:spLocks/>
          </p:cNvSpPr>
          <p:nvPr/>
        </p:nvSpPr>
        <p:spPr>
          <a:xfrm>
            <a:off x="1232535" y="5086975"/>
            <a:ext cx="10515600" cy="12798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377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>
                <a:srgbClr val="FF3300"/>
              </a:buClr>
              <a:buFont typeface="Arial" panose="020B0604020202020204" pitchFamily="34" charset="0"/>
              <a:buNone/>
              <a:defRPr sz="32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Amaranth" charset="0"/>
              </a:defRPr>
            </a:lvl1pPr>
            <a:lvl2pPr marL="457189" indent="0" algn="ctr" defTabSz="914377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>
                <a:srgbClr val="00B050"/>
              </a:buClr>
              <a:buFont typeface="Wingdings" panose="05000000000000000000" pitchFamily="2" charset="2"/>
              <a:buNone/>
              <a:defRPr sz="20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Amaranth" charset="0"/>
              </a:defRPr>
            </a:lvl2pPr>
            <a:lvl3pPr marL="914377" indent="0" algn="ctr" defTabSz="914377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>
                <a:srgbClr val="00B0F0"/>
              </a:buClr>
              <a:buFont typeface="Arial" panose="020B0604020202020204" pitchFamily="34" charset="0"/>
              <a:buNone/>
              <a:defRPr sz="18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Amaranth" charset="0"/>
              </a:defRPr>
            </a:lvl3pPr>
            <a:lvl4pPr marL="1371566" indent="0" algn="ctr" defTabSz="914377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6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Amaranth" charset="0"/>
              </a:defRPr>
            </a:lvl4pPr>
            <a:lvl5pPr marL="1828754" indent="0" algn="ctr" defTabSz="914377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6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Amaranth" charset="0"/>
              </a:defRPr>
            </a:lvl5pPr>
            <a:lvl6pPr marL="2285943" indent="0" algn="ctr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indent="0" algn="ctr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indent="0" algn="ctr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indent="0" algn="ctr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ko-KR" altLang="en-US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해당 기술의 단점이자 장점은 단 한 장의 사진이 필요하다는 것</a:t>
            </a:r>
            <a:endParaRPr lang="en-US" altLang="ko-KR" sz="18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ko-KR" altLang="en-US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사진에 노이즈를 넣어 사진이 인공지능에 악용될 수 없도록 할 수는 없을까</a:t>
            </a:r>
            <a:r>
              <a:rPr lang="en-US" altLang="ko-KR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? </a:t>
            </a:r>
          </a:p>
          <a:p>
            <a:pPr algn="l"/>
            <a:endParaRPr lang="en-US" altLang="ko-KR" sz="18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6418CCF-45A5-440E-81F7-67F36164B58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653" r="10276"/>
          <a:stretch/>
        </p:blipFill>
        <p:spPr>
          <a:xfrm>
            <a:off x="1330960" y="1947864"/>
            <a:ext cx="2357120" cy="2410775"/>
          </a:xfrm>
          <a:prstGeom prst="rect">
            <a:avLst/>
          </a:prstGeom>
        </p:spPr>
      </p:pic>
      <p:pic>
        <p:nvPicPr>
          <p:cNvPr id="10" name="그림 9" descr="텍스트, 사람, 실내이(가) 표시된 사진&#10;&#10;자동 생성된 설명">
            <a:extLst>
              <a:ext uri="{FF2B5EF4-FFF2-40B4-BE49-F238E27FC236}">
                <a16:creationId xmlns:a16="http://schemas.microsoft.com/office/drawing/2014/main" id="{2CCC94A8-DDA8-4DD0-BF09-1021A968DAB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42" t="18661" r="3662" b="13234"/>
          <a:stretch/>
        </p:blipFill>
        <p:spPr>
          <a:xfrm>
            <a:off x="7366002" y="1973264"/>
            <a:ext cx="2357120" cy="2410776"/>
          </a:xfrm>
          <a:prstGeom prst="rect">
            <a:avLst/>
          </a:prstGeom>
        </p:spPr>
      </p:pic>
      <p:sp>
        <p:nvSpPr>
          <p:cNvPr id="8" name="곱하기 기호 7">
            <a:extLst>
              <a:ext uri="{FF2B5EF4-FFF2-40B4-BE49-F238E27FC236}">
                <a16:creationId xmlns:a16="http://schemas.microsoft.com/office/drawing/2014/main" id="{12346D05-A684-47C0-B07F-A6F6BD58E594}"/>
              </a:ext>
            </a:extLst>
          </p:cNvPr>
          <p:cNvSpPr/>
          <p:nvPr/>
        </p:nvSpPr>
        <p:spPr>
          <a:xfrm>
            <a:off x="6600509" y="1560843"/>
            <a:ext cx="3806825" cy="3176259"/>
          </a:xfrm>
          <a:prstGeom prst="mathMultiply">
            <a:avLst>
              <a:gd name="adj1" fmla="val 11365"/>
            </a:avLst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04134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5">
            <a:extLst>
              <a:ext uri="{FF2B5EF4-FFF2-40B4-BE49-F238E27FC236}">
                <a16:creationId xmlns:a16="http://schemas.microsoft.com/office/drawing/2014/main" id="{9E8B69DE-5CCC-41C6-B90D-AE1D29835193}"/>
              </a:ext>
            </a:extLst>
          </p:cNvPr>
          <p:cNvSpPr txBox="1">
            <a:spLocks/>
          </p:cNvSpPr>
          <p:nvPr/>
        </p:nvSpPr>
        <p:spPr>
          <a:xfrm>
            <a:off x="661467" y="319726"/>
            <a:ext cx="10515600" cy="62705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377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b="0" kern="1200" spc="100" baseline="0">
                <a:solidFill>
                  <a:schemeClr val="tx1"/>
                </a:solidFill>
                <a:latin typeface="+mj-lt"/>
                <a:ea typeface="+mj-ea"/>
                <a:cs typeface="Bungee Shade" charset="0"/>
              </a:defRPr>
            </a:lvl1pPr>
          </a:lstStyle>
          <a:p>
            <a:pPr algn="l"/>
            <a:r>
              <a:rPr lang="en-US" altLang="ko-KR" sz="3200" dirty="0"/>
              <a:t>Adversarial Attacks as a defense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DD0E8D1E-ACFA-4AE9-A81E-40DD063539E3}"/>
              </a:ext>
            </a:extLst>
          </p:cNvPr>
          <p:cNvSpPr txBox="1">
            <a:spLocks/>
          </p:cNvSpPr>
          <p:nvPr/>
        </p:nvSpPr>
        <p:spPr>
          <a:xfrm>
            <a:off x="944737" y="4417124"/>
            <a:ext cx="9949060" cy="18470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377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>
                <a:srgbClr val="FF3300"/>
              </a:buClr>
              <a:buFont typeface="Arial" panose="020B0604020202020204" pitchFamily="34" charset="0"/>
              <a:buNone/>
              <a:defRPr sz="32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Amaranth" charset="0"/>
              </a:defRPr>
            </a:lvl1pPr>
            <a:lvl2pPr marL="457189" indent="0" algn="ctr" defTabSz="914377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>
                <a:srgbClr val="00B050"/>
              </a:buClr>
              <a:buFont typeface="Wingdings" panose="05000000000000000000" pitchFamily="2" charset="2"/>
              <a:buNone/>
              <a:defRPr sz="20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Amaranth" charset="0"/>
              </a:defRPr>
            </a:lvl2pPr>
            <a:lvl3pPr marL="914377" indent="0" algn="ctr" defTabSz="914377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>
                <a:srgbClr val="00B0F0"/>
              </a:buClr>
              <a:buFont typeface="Arial" panose="020B0604020202020204" pitchFamily="34" charset="0"/>
              <a:buNone/>
              <a:defRPr sz="18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Amaranth" charset="0"/>
              </a:defRPr>
            </a:lvl3pPr>
            <a:lvl4pPr marL="1371566" indent="0" algn="ctr" defTabSz="914377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6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Amaranth" charset="0"/>
              </a:defRPr>
            </a:lvl4pPr>
            <a:lvl5pPr marL="1828754" indent="0" algn="ctr" defTabSz="914377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6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Amaranth" charset="0"/>
              </a:defRPr>
            </a:lvl5pPr>
            <a:lvl6pPr marL="2285943" indent="0" algn="ctr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indent="0" algn="ctr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indent="0" algn="ctr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indent="0" algn="ctr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ko-KR" altLang="en-US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해당 기술 역시 얼굴 인식 인공지능을 사용하여 만들어짐</a:t>
            </a:r>
            <a:endParaRPr lang="en-US" altLang="ko-KR" sz="18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ko-KR" altLang="en-US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이러한 얼굴 인식</a:t>
            </a:r>
            <a:r>
              <a:rPr lang="en-US" altLang="ko-KR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(Face Recognition)</a:t>
            </a:r>
            <a:r>
              <a:rPr lang="ko-KR" altLang="en-US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은</a:t>
            </a:r>
            <a:r>
              <a:rPr lang="en-US" altLang="ko-KR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Adversarial Attacks</a:t>
            </a:r>
            <a:r>
              <a:rPr lang="ko-KR" altLang="en-US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 가능함</a:t>
            </a:r>
            <a:endParaRPr lang="en-US" altLang="ko-KR" sz="18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ko-KR" altLang="en-US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관련 논문</a:t>
            </a:r>
            <a:r>
              <a:rPr lang="en-US" altLang="ko-KR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Efficient Decision-based Black-box Adversarial Attacks on Face Recognition, CVPR, 2019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ko-KR" altLang="en-US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따라서</a:t>
            </a:r>
            <a:r>
              <a:rPr lang="en-US" altLang="ko-KR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해당 기술 역시 이론 상으로는 </a:t>
            </a:r>
            <a:r>
              <a:rPr lang="en-US" altLang="ko-KR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Adversarial Attacks</a:t>
            </a:r>
            <a:r>
              <a:rPr lang="ko-KR" altLang="en-US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 가능함</a:t>
            </a:r>
            <a:endParaRPr lang="en-US" altLang="ko-KR" sz="18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7713CCB-1757-4615-8E0C-F8C7AAC61A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737" y="1248241"/>
            <a:ext cx="8354591" cy="28674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95105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>
            <a:extLst>
              <a:ext uri="{FF2B5EF4-FFF2-40B4-BE49-F238E27FC236}">
                <a16:creationId xmlns:a16="http://schemas.microsoft.com/office/drawing/2014/main" id="{8F372CC3-CFD1-4737-AA63-BA01CE410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Conclusion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9474381-4E48-4572-AC72-7EFC2AD1BD7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54E144D-7BE3-4587-AE5C-281CCC911056}" type="slidenum">
              <a:rPr lang="en-US" smtClean="0"/>
              <a:t>24</a:t>
            </a:fld>
            <a:endParaRPr 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1FB8B67-518F-4EA4-A8B8-20882367C98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Hacker’s In inTrusion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04403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5">
            <a:extLst>
              <a:ext uri="{FF2B5EF4-FFF2-40B4-BE49-F238E27FC236}">
                <a16:creationId xmlns:a16="http://schemas.microsoft.com/office/drawing/2014/main" id="{9E8B69DE-5CCC-41C6-B90D-AE1D29835193}"/>
              </a:ext>
            </a:extLst>
          </p:cNvPr>
          <p:cNvSpPr txBox="1">
            <a:spLocks/>
          </p:cNvSpPr>
          <p:nvPr/>
        </p:nvSpPr>
        <p:spPr>
          <a:xfrm>
            <a:off x="661467" y="319726"/>
            <a:ext cx="10515600" cy="62705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377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b="0" kern="1200" spc="100" baseline="0">
                <a:solidFill>
                  <a:schemeClr val="tx1"/>
                </a:solidFill>
                <a:latin typeface="+mj-lt"/>
                <a:ea typeface="+mj-ea"/>
                <a:cs typeface="Bungee Shade" charset="0"/>
              </a:defRPr>
            </a:lvl1pPr>
          </a:lstStyle>
          <a:p>
            <a:pPr algn="l"/>
            <a:r>
              <a:rPr lang="en-US" sz="3200" dirty="0"/>
              <a:t>Plan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6C345570-4E97-40C7-A4E1-BF67438E48FD}"/>
              </a:ext>
            </a:extLst>
          </p:cNvPr>
          <p:cNvSpPr txBox="1">
            <a:spLocks/>
          </p:cNvSpPr>
          <p:nvPr/>
        </p:nvSpPr>
        <p:spPr>
          <a:xfrm>
            <a:off x="761857" y="1429524"/>
            <a:ext cx="9949060" cy="466647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377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>
                <a:srgbClr val="FF3300"/>
              </a:buClr>
              <a:buFont typeface="Arial" panose="020B0604020202020204" pitchFamily="34" charset="0"/>
              <a:buNone/>
              <a:defRPr sz="32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Amaranth" charset="0"/>
              </a:defRPr>
            </a:lvl1pPr>
            <a:lvl2pPr marL="457189" indent="0" algn="ctr" defTabSz="914377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>
                <a:srgbClr val="00B050"/>
              </a:buClr>
              <a:buFont typeface="Wingdings" panose="05000000000000000000" pitchFamily="2" charset="2"/>
              <a:buNone/>
              <a:defRPr sz="20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Amaranth" charset="0"/>
              </a:defRPr>
            </a:lvl2pPr>
            <a:lvl3pPr marL="914377" indent="0" algn="ctr" defTabSz="914377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>
                <a:srgbClr val="00B0F0"/>
              </a:buClr>
              <a:buFont typeface="Arial" panose="020B0604020202020204" pitchFamily="34" charset="0"/>
              <a:buNone/>
              <a:defRPr sz="18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Amaranth" charset="0"/>
              </a:defRPr>
            </a:lvl3pPr>
            <a:lvl4pPr marL="1371566" indent="0" algn="ctr" defTabSz="914377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6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Amaranth" charset="0"/>
              </a:defRPr>
            </a:lvl4pPr>
            <a:lvl5pPr marL="1828754" indent="0" algn="ctr" defTabSz="914377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6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Amaranth" charset="0"/>
              </a:defRPr>
            </a:lvl5pPr>
            <a:lvl6pPr marL="2285943" indent="0" algn="ctr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indent="0" algn="ctr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indent="0" algn="ctr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indent="0" algn="ctr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ko-KR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Black box</a:t>
            </a:r>
            <a:r>
              <a:rPr lang="ko-KR" altLang="en-US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모델 사용</a:t>
            </a:r>
            <a:endParaRPr lang="en-US" altLang="ko-KR" sz="18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914389" lvl="1" indent="-457200" algn="l">
              <a:buFont typeface="Arial" panose="020B0604020202020204" pitchFamily="34" charset="0"/>
              <a:buChar char="•"/>
            </a:pPr>
            <a:r>
              <a:rPr lang="ko-KR" altLang="en-US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 구현되어 코드가 공개되어 있는 인공지능 모델을 사용하여 노이즈 이미지 </a:t>
            </a:r>
            <a:r>
              <a:rPr lang="ko-KR" altLang="en-US" sz="18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만듬</a:t>
            </a:r>
            <a:endParaRPr lang="en-US" altLang="ko-KR" sz="18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914389" lvl="1" indent="-457200" algn="l">
              <a:buFont typeface="Arial" panose="020B0604020202020204" pitchFamily="34" charset="0"/>
              <a:buChar char="•"/>
            </a:pPr>
            <a:r>
              <a:rPr lang="ko-KR" altLang="en-US" sz="18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코랩</a:t>
            </a:r>
            <a:r>
              <a:rPr lang="ko-KR" altLang="en-US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환경에서 사용할 수 있는 인공지능 모델 찾아 놓았음 </a:t>
            </a:r>
            <a:r>
              <a:rPr lang="en-US" altLang="ko-KR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8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코랩</a:t>
            </a:r>
            <a:r>
              <a:rPr lang="ko-KR" altLang="en-US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프로 쓰고 있어요</a:t>
            </a:r>
            <a:r>
              <a:rPr lang="en-US" altLang="ko-KR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!)</a:t>
            </a:r>
          </a:p>
          <a:p>
            <a:pPr lvl="1" algn="l"/>
            <a:endParaRPr lang="en-US" altLang="ko-KR" sz="18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ko-KR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</a:t>
            </a:r>
            <a:r>
              <a:rPr lang="ko-KR" altLang="en-US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Transferability, Universal perturbation </a:t>
            </a:r>
            <a:r>
              <a:rPr lang="ko-KR" altLang="en-US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</a:t>
            </a:r>
            <a:endParaRPr lang="en-US" altLang="ko-KR" sz="18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914389" lvl="1" indent="-457200" algn="l">
              <a:buFont typeface="Arial" panose="020B0604020202020204" pitchFamily="34" charset="0"/>
              <a:buChar char="•"/>
            </a:pPr>
            <a:r>
              <a:rPr lang="en-US" altLang="ko-KR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Transferability : </a:t>
            </a:r>
            <a:r>
              <a:rPr lang="ko-KR" altLang="en-US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유사한 모델에서 통하는 노이즈 공격은 실제 임의의 모델</a:t>
            </a:r>
            <a:r>
              <a:rPr lang="en-US" altLang="ko-KR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어플리케이션</a:t>
            </a:r>
            <a:r>
              <a:rPr lang="en-US" altLang="ko-KR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lang="ko-KR" altLang="en-US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에서도 통한다는 가설</a:t>
            </a:r>
            <a:endParaRPr lang="en-US" altLang="ko-KR" sz="18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914389" lvl="1" indent="-457200" algn="l">
              <a:buFont typeface="Arial" panose="020B0604020202020204" pitchFamily="34" charset="0"/>
              <a:buChar char="•"/>
            </a:pPr>
            <a:r>
              <a:rPr lang="ko-KR" altLang="en-US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만약 </a:t>
            </a:r>
            <a:r>
              <a:rPr lang="en-US" altLang="ko-KR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Transferability</a:t>
            </a:r>
            <a:r>
              <a:rPr lang="ko-KR" altLang="en-US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 안되는 경우</a:t>
            </a:r>
            <a:r>
              <a:rPr lang="en-US" altLang="ko-KR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Universal perturbation (</a:t>
            </a:r>
            <a:r>
              <a:rPr lang="ko-KR" altLang="en-US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 만들어진 공통의 노이즈</a:t>
            </a:r>
            <a:r>
              <a:rPr lang="en-US" altLang="ko-KR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 </a:t>
            </a:r>
            <a:r>
              <a:rPr lang="ko-KR" altLang="en-US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도전</a:t>
            </a:r>
            <a:endParaRPr lang="en-US" altLang="ko-KR" sz="18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altLang="ko-KR" sz="18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ko-KR" altLang="en-US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실제 어플리케이션에 도전</a:t>
            </a:r>
            <a:endParaRPr lang="en-US" altLang="ko-KR" sz="18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914389" lvl="1" indent="-457200" algn="l">
              <a:buFont typeface="Arial" panose="020B0604020202020204" pitchFamily="34" charset="0"/>
              <a:buChar char="•"/>
            </a:pPr>
            <a:r>
              <a:rPr lang="ko-KR" altLang="en-US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만들어진 이미지 </a:t>
            </a:r>
            <a:r>
              <a:rPr lang="en-US" altLang="ko-KR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with </a:t>
            </a:r>
            <a:r>
              <a:rPr lang="ko-KR" altLang="en-US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노이즈를 실제 상용화된 어플리케이션에 넣음</a:t>
            </a:r>
            <a:endParaRPr lang="en-US" altLang="ko-KR" sz="18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914389" lvl="1" indent="-457200" algn="l">
              <a:buFont typeface="Arial" panose="020B0604020202020204" pitchFamily="34" charset="0"/>
              <a:buChar char="•"/>
            </a:pPr>
            <a:r>
              <a:rPr lang="ko-KR" altLang="en-US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만약 인식하지 못하여 제대로 된 동영상을 만들지 못한다면 공격 성공</a:t>
            </a:r>
            <a:endParaRPr lang="en-US" altLang="ko-KR" sz="18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12842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06D17E-3C45-4929-A0ED-EC6998B34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Advantages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E4EA2F9-8752-43CA-8834-A95D5A8E83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E144D-7BE3-4587-AE5C-281CCC911056}" type="slidenum">
              <a:rPr lang="en-US" smtClean="0"/>
              <a:t>26</a:t>
            </a:fld>
            <a:endParaRPr 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C42D347-BB42-4B85-9C77-61818700C5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Hacker’s In inTrusion</a:t>
            </a:r>
            <a:endParaRPr 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778C09F7-8ADF-4661-833A-FC90C00F1EFD}"/>
              </a:ext>
            </a:extLst>
          </p:cNvPr>
          <p:cNvSpPr txBox="1">
            <a:spLocks/>
          </p:cNvSpPr>
          <p:nvPr/>
        </p:nvSpPr>
        <p:spPr>
          <a:xfrm>
            <a:off x="1067866" y="1690692"/>
            <a:ext cx="10056268" cy="24850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377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>
                <a:srgbClr val="FF3300"/>
              </a:buClr>
              <a:buFont typeface="Arial" panose="020B0604020202020204" pitchFamily="34" charset="0"/>
              <a:buNone/>
              <a:defRPr sz="32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Amaranth" charset="0"/>
              </a:defRPr>
            </a:lvl1pPr>
            <a:lvl2pPr marL="457189" indent="0" algn="ctr" defTabSz="914377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>
                <a:srgbClr val="00B050"/>
              </a:buClr>
              <a:buFont typeface="Wingdings" panose="05000000000000000000" pitchFamily="2" charset="2"/>
              <a:buNone/>
              <a:defRPr sz="20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Amaranth" charset="0"/>
              </a:defRPr>
            </a:lvl2pPr>
            <a:lvl3pPr marL="914377" indent="0" algn="ctr" defTabSz="914377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>
                <a:srgbClr val="00B0F0"/>
              </a:buClr>
              <a:buFont typeface="Arial" panose="020B0604020202020204" pitchFamily="34" charset="0"/>
              <a:buNone/>
              <a:defRPr sz="18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Amaranth" charset="0"/>
              </a:defRPr>
            </a:lvl3pPr>
            <a:lvl4pPr marL="1371566" indent="0" algn="ctr" defTabSz="914377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6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Amaranth" charset="0"/>
              </a:defRPr>
            </a:lvl4pPr>
            <a:lvl5pPr marL="1828754" indent="0" algn="ctr" defTabSz="914377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6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Amaranth" charset="0"/>
              </a:defRPr>
            </a:lvl5pPr>
            <a:lvl6pPr marL="2285943" indent="0" algn="ctr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indent="0" algn="ctr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indent="0" algn="ctr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indent="0" algn="ctr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ko-KR" altLang="en-US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인공지능 관련 공격이기는 하지만 기계를 속이는 공격이라는 점에서 악성 이메일 공격과 같은 다른 사이버 공격과 유사한 성격을 가지며 공격 방법과 방향 또한 같음</a:t>
            </a:r>
            <a:endParaRPr lang="en-US" altLang="ko-KR" sz="18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ko-KR" altLang="en-US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인공지능 모델을 실제로 만들 필요도 없음</a:t>
            </a:r>
            <a:endParaRPr lang="en-US" altLang="ko-KR" sz="18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ko-KR" altLang="en-US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인공지능 분야라 연구 관련 자료가 많음 </a:t>
            </a:r>
            <a:r>
              <a:rPr lang="en-US" altLang="ko-KR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적어도 블루투스보다는 많음</a:t>
            </a:r>
            <a:r>
              <a:rPr lang="en-US" altLang="ko-KR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…)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altLang="ko-KR" sz="18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altLang="ko-KR" sz="18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altLang="ko-KR" sz="18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618369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06D17E-3C45-4929-A0ED-EC6998B34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Future</a:t>
            </a:r>
            <a:r>
              <a:rPr lang="ko-KR" altLang="en-US" dirty="0"/>
              <a:t> </a:t>
            </a:r>
            <a:r>
              <a:rPr lang="en-US" altLang="ko-KR" dirty="0"/>
              <a:t>Work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E4EA2F9-8752-43CA-8834-A95D5A8E83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E144D-7BE3-4587-AE5C-281CCC911056}" type="slidenum">
              <a:rPr lang="en-US" smtClean="0"/>
              <a:t>27</a:t>
            </a:fld>
            <a:endParaRPr 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C42D347-BB42-4B85-9C77-61818700C5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Hacker’s In inTrusion</a:t>
            </a:r>
            <a:endParaRPr lang="en-US" dirty="0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C6578DB7-6103-43EC-9BBA-7FC5165892EF}"/>
              </a:ext>
            </a:extLst>
          </p:cNvPr>
          <p:cNvSpPr txBox="1">
            <a:spLocks/>
          </p:cNvSpPr>
          <p:nvPr/>
        </p:nvSpPr>
        <p:spPr>
          <a:xfrm>
            <a:off x="1067866" y="1690692"/>
            <a:ext cx="10056268" cy="24850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377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>
                <a:srgbClr val="FF3300"/>
              </a:buClr>
              <a:buFont typeface="Arial" panose="020B0604020202020204" pitchFamily="34" charset="0"/>
              <a:buNone/>
              <a:defRPr sz="32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Amaranth" charset="0"/>
              </a:defRPr>
            </a:lvl1pPr>
            <a:lvl2pPr marL="457189" indent="0" algn="ctr" defTabSz="914377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>
                <a:srgbClr val="00B050"/>
              </a:buClr>
              <a:buFont typeface="Wingdings" panose="05000000000000000000" pitchFamily="2" charset="2"/>
              <a:buNone/>
              <a:defRPr sz="20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Amaranth" charset="0"/>
              </a:defRPr>
            </a:lvl2pPr>
            <a:lvl3pPr marL="914377" indent="0" algn="ctr" defTabSz="914377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>
                <a:srgbClr val="00B0F0"/>
              </a:buClr>
              <a:buFont typeface="Arial" panose="020B0604020202020204" pitchFamily="34" charset="0"/>
              <a:buNone/>
              <a:defRPr sz="18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Amaranth" charset="0"/>
              </a:defRPr>
            </a:lvl3pPr>
            <a:lvl4pPr marL="1371566" indent="0" algn="ctr" defTabSz="914377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6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Amaranth" charset="0"/>
              </a:defRPr>
            </a:lvl4pPr>
            <a:lvl5pPr marL="1828754" indent="0" algn="ctr" defTabSz="914377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6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Amaranth" charset="0"/>
              </a:defRPr>
            </a:lvl5pPr>
            <a:lvl6pPr marL="2285943" indent="0" algn="ctr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indent="0" algn="ctr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indent="0" algn="ctr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indent="0" algn="ctr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ko-KR" altLang="en-US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다음주까지 </a:t>
            </a:r>
            <a:r>
              <a:rPr lang="ko-KR" altLang="en-US" sz="18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코랩에</a:t>
            </a:r>
            <a:r>
              <a:rPr lang="ko-KR" altLang="en-US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인공지능 모델 넣고</a:t>
            </a:r>
            <a:r>
              <a:rPr lang="en-US" altLang="ko-KR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어떤 방법으로 노이즈를 넣을 것인지 연구해오기</a:t>
            </a:r>
            <a:endParaRPr lang="en-US" altLang="ko-KR" sz="18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79023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085894-8A7A-448D-90F3-62D3596C58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이전 </a:t>
            </a:r>
            <a:r>
              <a:rPr lang="en-US" altLang="ko-KR" dirty="0">
                <a:ea typeface="나눔스퀘어_ac ExtraBold" panose="020B0600000101010101" pitchFamily="50" charset="-127"/>
              </a:rPr>
              <a:t>Future Work</a:t>
            </a:r>
            <a:endParaRPr lang="ko-KR" altLang="en-US" dirty="0">
              <a:ea typeface="나눔스퀘어_ac ExtraBold" panose="020B0600000101010101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FADF2D1-BCF2-44ED-925C-41670A897B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0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새로운 논문주제 탐색</a:t>
            </a:r>
            <a:endParaRPr lang="ko-KR" altLang="en-US" sz="2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54B0F7-EBD0-4BF1-B133-32849B5FC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E144D-7BE3-4587-AE5C-281CCC911056}" type="slidenum">
              <a:rPr lang="en-US" smtClean="0"/>
              <a:t>3</a:t>
            </a:fld>
            <a:endParaRPr 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E96B59D-36E3-45CE-BAFB-940DDDE10B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Hacker’s In inTrusion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16147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A863C1-1DE4-4A0F-931D-C500A4BE0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Contents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51B72C9-C4A1-4F67-B316-CA1A20D15D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적대적 공격이란</a:t>
            </a:r>
            <a:r>
              <a:rPr lang="en-US" altLang="ko-KR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?</a:t>
            </a:r>
          </a:p>
          <a:p>
            <a:r>
              <a:rPr lang="ko-KR" altLang="en-US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적대적 공격의 종류</a:t>
            </a:r>
            <a:endParaRPr lang="en-US" altLang="ko-KR" sz="18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공격이 아닌 방어로서의 적대적 공격</a:t>
            </a:r>
            <a:endParaRPr lang="en-US" altLang="ko-KR" sz="18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논문 계획 및 방향</a:t>
            </a:r>
            <a:endParaRPr lang="en-US" altLang="ko-KR" sz="18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Conclusion</a:t>
            </a:r>
          </a:p>
          <a:p>
            <a:r>
              <a:rPr lang="en-US" altLang="ko-KR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Future Work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5CF6D0A-4288-4FA0-BC32-63705CACA8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E144D-7BE3-4587-AE5C-281CCC911056}" type="slidenum">
              <a:rPr lang="en-US" smtClean="0"/>
              <a:t>4</a:t>
            </a:fld>
            <a:endParaRPr 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8A7877D-E7AE-45E4-B95C-2FB0EBAAD5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Hacker’s In inTrusion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14023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>
            <a:extLst>
              <a:ext uri="{FF2B5EF4-FFF2-40B4-BE49-F238E27FC236}">
                <a16:creationId xmlns:a16="http://schemas.microsoft.com/office/drawing/2014/main" id="{8F372CC3-CFD1-4737-AA63-BA01CE410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Adversarial Attack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9474381-4E48-4572-AC72-7EFC2AD1BD7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54E144D-7BE3-4587-AE5C-281CCC911056}" type="slidenum">
              <a:rPr lang="en-US" smtClean="0"/>
              <a:t>5</a:t>
            </a:fld>
            <a:endParaRPr 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1FB8B67-518F-4EA4-A8B8-20882367C98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Hacker’s In inTrusion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3831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le 5">
            <a:extLst>
              <a:ext uri="{FF2B5EF4-FFF2-40B4-BE49-F238E27FC236}">
                <a16:creationId xmlns:a16="http://schemas.microsoft.com/office/drawing/2014/main" id="{11C825E6-6BA2-4150-946D-605F4408BA70}"/>
              </a:ext>
            </a:extLst>
          </p:cNvPr>
          <p:cNvSpPr txBox="1">
            <a:spLocks/>
          </p:cNvSpPr>
          <p:nvPr/>
        </p:nvSpPr>
        <p:spPr>
          <a:xfrm>
            <a:off x="661467" y="319726"/>
            <a:ext cx="10515600" cy="62705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377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b="0" kern="1200" spc="100" baseline="0">
                <a:solidFill>
                  <a:schemeClr val="tx1"/>
                </a:solidFill>
                <a:latin typeface="+mj-lt"/>
                <a:ea typeface="+mj-ea"/>
                <a:cs typeface="Bungee Shade" charset="0"/>
              </a:defRPr>
            </a:lvl1pPr>
          </a:lstStyle>
          <a:p>
            <a:pPr algn="l"/>
            <a:r>
              <a:rPr lang="en-US" sz="3200" dirty="0"/>
              <a:t>Adversarial Attack</a:t>
            </a:r>
          </a:p>
        </p:txBody>
      </p:sp>
      <p:sp>
        <p:nvSpPr>
          <p:cNvPr id="34" name="내용 개체 틀 2">
            <a:extLst>
              <a:ext uri="{FF2B5EF4-FFF2-40B4-BE49-F238E27FC236}">
                <a16:creationId xmlns:a16="http://schemas.microsoft.com/office/drawing/2014/main" id="{DF8C2D91-9A08-41CE-90EC-624AD4284B7F}"/>
              </a:ext>
            </a:extLst>
          </p:cNvPr>
          <p:cNvSpPr txBox="1">
            <a:spLocks/>
          </p:cNvSpPr>
          <p:nvPr/>
        </p:nvSpPr>
        <p:spPr>
          <a:xfrm>
            <a:off x="858520" y="1422400"/>
            <a:ext cx="10977880" cy="1635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377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>
                <a:srgbClr val="FF3300"/>
              </a:buClr>
              <a:buFont typeface="Arial" panose="020B0604020202020204" pitchFamily="34" charset="0"/>
              <a:buNone/>
              <a:defRPr sz="32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Amaranth" charset="0"/>
              </a:defRPr>
            </a:lvl1pPr>
            <a:lvl2pPr marL="457189" indent="0" algn="ctr" defTabSz="914377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>
                <a:srgbClr val="00B050"/>
              </a:buClr>
              <a:buFont typeface="Wingdings" panose="05000000000000000000" pitchFamily="2" charset="2"/>
              <a:buNone/>
              <a:defRPr sz="20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Amaranth" charset="0"/>
              </a:defRPr>
            </a:lvl2pPr>
            <a:lvl3pPr marL="914377" indent="0" algn="ctr" defTabSz="914377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>
                <a:srgbClr val="00B0F0"/>
              </a:buClr>
              <a:buFont typeface="Arial" panose="020B0604020202020204" pitchFamily="34" charset="0"/>
              <a:buNone/>
              <a:defRPr sz="18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Amaranth" charset="0"/>
              </a:defRPr>
            </a:lvl3pPr>
            <a:lvl4pPr marL="1371566" indent="0" algn="ctr" defTabSz="914377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6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Amaranth" charset="0"/>
              </a:defRPr>
            </a:lvl4pPr>
            <a:lvl5pPr marL="1828754" indent="0" algn="ctr" defTabSz="914377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6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Amaranth" charset="0"/>
              </a:defRPr>
            </a:lvl5pPr>
            <a:lvl6pPr marL="2285943" indent="0" algn="ctr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indent="0" algn="ctr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indent="0" algn="ctr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indent="0" algn="ctr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2400" dirty="0">
                <a:latin typeface="나눔스퀘어_ac ExtraBold"/>
                <a:ea typeface="나눔바른고딕" panose="020B0603020101020101" pitchFamily="50" charset="-127"/>
              </a:rPr>
              <a:t>관련 논문</a:t>
            </a:r>
            <a:endParaRPr lang="en-US" altLang="ko-KR" sz="2400" dirty="0">
              <a:latin typeface="나눔스퀘어_ac ExtraBold"/>
              <a:ea typeface="나눔바른고딕" panose="020B0603020101020101" pitchFamily="50" charset="-127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altLang="ko-KR" sz="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ko-KR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Efficient Decision-based Black-box Adversarial Attacks on Face Recognition, CVPR, 2019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ko-KR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Few-Shot Adversarial Learning of Realistic Neural Talking Head Models, Samsung AI </a:t>
            </a:r>
            <a:r>
              <a:rPr lang="en-US" altLang="ko-KR" sz="18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Centor</a:t>
            </a:r>
            <a:r>
              <a:rPr lang="en-US" altLang="ko-KR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2019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altLang="ko-KR" sz="18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A93D3336-2742-4EB5-B7E5-E94B44D0F2CD}"/>
              </a:ext>
            </a:extLst>
          </p:cNvPr>
          <p:cNvSpPr txBox="1">
            <a:spLocks/>
          </p:cNvSpPr>
          <p:nvPr/>
        </p:nvSpPr>
        <p:spPr>
          <a:xfrm>
            <a:off x="777240" y="3429000"/>
            <a:ext cx="10977880" cy="1635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377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>
                <a:srgbClr val="FF3300"/>
              </a:buClr>
              <a:buFont typeface="Arial" panose="020B0604020202020204" pitchFamily="34" charset="0"/>
              <a:buNone/>
              <a:defRPr sz="32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Amaranth" charset="0"/>
              </a:defRPr>
            </a:lvl1pPr>
            <a:lvl2pPr marL="457189" indent="0" algn="ctr" defTabSz="914377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>
                <a:srgbClr val="00B050"/>
              </a:buClr>
              <a:buFont typeface="Wingdings" panose="05000000000000000000" pitchFamily="2" charset="2"/>
              <a:buNone/>
              <a:defRPr sz="20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Amaranth" charset="0"/>
              </a:defRPr>
            </a:lvl2pPr>
            <a:lvl3pPr marL="914377" indent="0" algn="ctr" defTabSz="914377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>
                <a:srgbClr val="00B0F0"/>
              </a:buClr>
              <a:buFont typeface="Arial" panose="020B0604020202020204" pitchFamily="34" charset="0"/>
              <a:buNone/>
              <a:defRPr sz="18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Amaranth" charset="0"/>
              </a:defRPr>
            </a:lvl3pPr>
            <a:lvl4pPr marL="1371566" indent="0" algn="ctr" defTabSz="914377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6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Amaranth" charset="0"/>
              </a:defRPr>
            </a:lvl4pPr>
            <a:lvl5pPr marL="1828754" indent="0" algn="ctr" defTabSz="914377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6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Amaranth" charset="0"/>
              </a:defRPr>
            </a:lvl5pPr>
            <a:lvl6pPr marL="2285943" indent="0" algn="ctr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indent="0" algn="ctr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indent="0" algn="ctr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indent="0" algn="ctr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2400" dirty="0">
                <a:latin typeface="나눔스퀘어_ac ExtraBold"/>
                <a:ea typeface="나눔바른고딕" panose="020B0603020101020101" pitchFamily="50" charset="-127"/>
              </a:rPr>
              <a:t>관련 영상</a:t>
            </a:r>
            <a:endParaRPr lang="en-US" altLang="ko-KR" sz="2400" dirty="0">
              <a:latin typeface="나눔스퀘어_ac ExtraBold"/>
              <a:ea typeface="나눔바른고딕" panose="020B0603020101020101" pitchFamily="50" charset="-127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altLang="ko-KR" sz="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ko-KR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https://youtu.be/p1b5aiTrGzY, </a:t>
            </a:r>
            <a:r>
              <a:rPr lang="ko-KR" altLang="en-US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얼굴 인식에 관련된 내용</a:t>
            </a:r>
            <a:endParaRPr lang="en-US" altLang="ko-KR" sz="18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ko-KR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https://youtu.be/8XcqJrygM10, adversarial attack</a:t>
            </a:r>
            <a:r>
              <a:rPr lang="ko-KR" altLang="en-US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 관련된 내용</a:t>
            </a:r>
            <a:endParaRPr lang="en-US" altLang="ko-KR" sz="18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59034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le 5">
            <a:extLst>
              <a:ext uri="{FF2B5EF4-FFF2-40B4-BE49-F238E27FC236}">
                <a16:creationId xmlns:a16="http://schemas.microsoft.com/office/drawing/2014/main" id="{11C825E6-6BA2-4150-946D-605F4408BA70}"/>
              </a:ext>
            </a:extLst>
          </p:cNvPr>
          <p:cNvSpPr txBox="1">
            <a:spLocks/>
          </p:cNvSpPr>
          <p:nvPr/>
        </p:nvSpPr>
        <p:spPr>
          <a:xfrm>
            <a:off x="661467" y="319726"/>
            <a:ext cx="10515600" cy="62705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377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b="0" kern="1200" spc="100" baseline="0">
                <a:solidFill>
                  <a:schemeClr val="tx1"/>
                </a:solidFill>
                <a:latin typeface="+mj-lt"/>
                <a:ea typeface="+mj-ea"/>
                <a:cs typeface="Bungee Shade" charset="0"/>
              </a:defRPr>
            </a:lvl1pPr>
          </a:lstStyle>
          <a:p>
            <a:pPr algn="l"/>
            <a:r>
              <a:rPr lang="en-US" altLang="ko-KR" sz="3200" dirty="0"/>
              <a:t>Adversarial Attack</a:t>
            </a:r>
          </a:p>
        </p:txBody>
      </p:sp>
      <p:sp>
        <p:nvSpPr>
          <p:cNvPr id="34" name="내용 개체 틀 2">
            <a:extLst>
              <a:ext uri="{FF2B5EF4-FFF2-40B4-BE49-F238E27FC236}">
                <a16:creationId xmlns:a16="http://schemas.microsoft.com/office/drawing/2014/main" id="{DF8C2D91-9A08-41CE-90EC-624AD4284B7F}"/>
              </a:ext>
            </a:extLst>
          </p:cNvPr>
          <p:cNvSpPr txBox="1">
            <a:spLocks/>
          </p:cNvSpPr>
          <p:nvPr/>
        </p:nvSpPr>
        <p:spPr>
          <a:xfrm>
            <a:off x="889000" y="5380034"/>
            <a:ext cx="9514840" cy="1158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377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>
                <a:srgbClr val="FF3300"/>
              </a:buClr>
              <a:buFont typeface="Arial" panose="020B0604020202020204" pitchFamily="34" charset="0"/>
              <a:buNone/>
              <a:defRPr sz="32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Amaranth" charset="0"/>
              </a:defRPr>
            </a:lvl1pPr>
            <a:lvl2pPr marL="457189" indent="0" algn="ctr" defTabSz="914377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>
                <a:srgbClr val="00B050"/>
              </a:buClr>
              <a:buFont typeface="Wingdings" panose="05000000000000000000" pitchFamily="2" charset="2"/>
              <a:buNone/>
              <a:defRPr sz="20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Amaranth" charset="0"/>
              </a:defRPr>
            </a:lvl2pPr>
            <a:lvl3pPr marL="914377" indent="0" algn="ctr" defTabSz="914377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>
                <a:srgbClr val="00B0F0"/>
              </a:buClr>
              <a:buFont typeface="Arial" panose="020B0604020202020204" pitchFamily="34" charset="0"/>
              <a:buNone/>
              <a:defRPr sz="18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Amaranth" charset="0"/>
              </a:defRPr>
            </a:lvl3pPr>
            <a:lvl4pPr marL="1371566" indent="0" algn="ctr" defTabSz="914377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6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Amaranth" charset="0"/>
              </a:defRPr>
            </a:lvl4pPr>
            <a:lvl5pPr marL="1828754" indent="0" algn="ctr" defTabSz="914377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6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Amaranth" charset="0"/>
              </a:defRPr>
            </a:lvl5pPr>
            <a:lvl6pPr marL="2285943" indent="0" algn="ctr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indent="0" algn="ctr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indent="0" algn="ctr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indent="0" algn="ctr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ko-KR" altLang="en-US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이미지 인식과 생성에는 주로 </a:t>
            </a:r>
            <a:r>
              <a:rPr lang="en-US" altLang="ko-KR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DNN(Deep Neural Network)</a:t>
            </a:r>
            <a:r>
              <a:rPr lang="ko-KR" altLang="en-US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 사용됨</a:t>
            </a:r>
            <a:endParaRPr lang="en-US" altLang="ko-KR" sz="18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ko-KR" altLang="en-US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그러나 이러한 </a:t>
            </a:r>
            <a:r>
              <a:rPr lang="en-US" altLang="ko-KR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DNN</a:t>
            </a:r>
            <a:r>
              <a:rPr lang="ko-KR" altLang="en-US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에는 보안 상의 문제점이 있음</a:t>
            </a:r>
            <a:endParaRPr lang="en-US" altLang="ko-KR" sz="18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ko-KR" altLang="en-US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그 중 하나가 다름아닌</a:t>
            </a:r>
            <a:r>
              <a:rPr lang="en-US" altLang="ko-KR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Adversarial Attack</a:t>
            </a:r>
            <a:r>
              <a:rPr lang="ko-KR" altLang="en-US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임</a:t>
            </a:r>
            <a:endParaRPr lang="ko-KR" altLang="ko-KR" sz="1100" dirty="0">
              <a:effectLst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764BCCA-6D78-44D5-990E-D321863DE2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008" y="1076960"/>
            <a:ext cx="5430035" cy="4081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8483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le 5">
            <a:extLst>
              <a:ext uri="{FF2B5EF4-FFF2-40B4-BE49-F238E27FC236}">
                <a16:creationId xmlns:a16="http://schemas.microsoft.com/office/drawing/2014/main" id="{11C825E6-6BA2-4150-946D-605F4408BA70}"/>
              </a:ext>
            </a:extLst>
          </p:cNvPr>
          <p:cNvSpPr txBox="1">
            <a:spLocks/>
          </p:cNvSpPr>
          <p:nvPr/>
        </p:nvSpPr>
        <p:spPr>
          <a:xfrm>
            <a:off x="661467" y="319726"/>
            <a:ext cx="10515600" cy="62705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377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b="0" kern="1200" spc="100" baseline="0">
                <a:solidFill>
                  <a:schemeClr val="tx1"/>
                </a:solidFill>
                <a:latin typeface="+mj-lt"/>
                <a:ea typeface="+mj-ea"/>
                <a:cs typeface="Bungee Shade" charset="0"/>
              </a:defRPr>
            </a:lvl1pPr>
          </a:lstStyle>
          <a:p>
            <a:pPr algn="l"/>
            <a:r>
              <a:rPr lang="en-US" altLang="ko-KR" sz="3200" dirty="0"/>
              <a:t>Adversarial Attack</a:t>
            </a:r>
          </a:p>
        </p:txBody>
      </p:sp>
      <p:sp>
        <p:nvSpPr>
          <p:cNvPr id="34" name="내용 개체 틀 2">
            <a:extLst>
              <a:ext uri="{FF2B5EF4-FFF2-40B4-BE49-F238E27FC236}">
                <a16:creationId xmlns:a16="http://schemas.microsoft.com/office/drawing/2014/main" id="{DF8C2D91-9A08-41CE-90EC-624AD4284B7F}"/>
              </a:ext>
            </a:extLst>
          </p:cNvPr>
          <p:cNvSpPr txBox="1">
            <a:spLocks/>
          </p:cNvSpPr>
          <p:nvPr/>
        </p:nvSpPr>
        <p:spPr>
          <a:xfrm>
            <a:off x="889000" y="4977124"/>
            <a:ext cx="10652760" cy="17116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377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>
                <a:srgbClr val="FF3300"/>
              </a:buClr>
              <a:buFont typeface="Arial" panose="020B0604020202020204" pitchFamily="34" charset="0"/>
              <a:buNone/>
              <a:defRPr sz="32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Amaranth" charset="0"/>
              </a:defRPr>
            </a:lvl1pPr>
            <a:lvl2pPr marL="457189" indent="0" algn="ctr" defTabSz="914377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>
                <a:srgbClr val="00B050"/>
              </a:buClr>
              <a:buFont typeface="Wingdings" panose="05000000000000000000" pitchFamily="2" charset="2"/>
              <a:buNone/>
              <a:defRPr sz="20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Amaranth" charset="0"/>
              </a:defRPr>
            </a:lvl2pPr>
            <a:lvl3pPr marL="914377" indent="0" algn="ctr" defTabSz="914377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>
                <a:srgbClr val="00B0F0"/>
              </a:buClr>
              <a:buFont typeface="Arial" panose="020B0604020202020204" pitchFamily="34" charset="0"/>
              <a:buNone/>
              <a:defRPr sz="18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Amaranth" charset="0"/>
              </a:defRPr>
            </a:lvl3pPr>
            <a:lvl4pPr marL="1371566" indent="0" algn="ctr" defTabSz="914377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6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Amaranth" charset="0"/>
              </a:defRPr>
            </a:lvl4pPr>
            <a:lvl5pPr marL="1828754" indent="0" algn="ctr" defTabSz="914377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6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Amaranth" charset="0"/>
              </a:defRPr>
            </a:lvl5pPr>
            <a:lvl6pPr marL="2285943" indent="0" algn="ctr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indent="0" algn="ctr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indent="0" algn="ctr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indent="0" algn="ctr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ko-KR" altLang="en-US" sz="1800" dirty="0">
                <a:ea typeface="나눔바른고딕" panose="020B0603020101020101" pitchFamily="50" charset="-127"/>
              </a:rPr>
              <a:t>인공지능은 신경망을 통해 학습하고 결과값을 분류함</a:t>
            </a:r>
            <a:endParaRPr lang="en-US" altLang="ko-KR" sz="1800" dirty="0">
              <a:ea typeface="나눔바른고딕" panose="020B0603020101020101" pitchFamily="50" charset="-127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ko-KR" altLang="en-US" sz="1800" dirty="0">
                <a:ea typeface="나눔바른고딕" panose="020B0603020101020101" pitchFamily="50" charset="-127"/>
              </a:rPr>
              <a:t>손실함수를 통해 가중치를 조절해가며 가장 정확하게 인식하는 모델을 만드는 것이 인공지능의 목표</a:t>
            </a:r>
            <a:endParaRPr lang="en-US" altLang="ko-KR" sz="1100" dirty="0">
              <a:ea typeface="나눔바른고딕" panose="020B0603020101020101" pitchFamily="50" charset="-127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ko-KR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Adversarial Attack</a:t>
            </a:r>
            <a:r>
              <a:rPr lang="ko-KR" altLang="en-US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은 </a:t>
            </a:r>
            <a:r>
              <a:rPr lang="en-US" altLang="ko-KR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input </a:t>
            </a:r>
            <a:r>
              <a:rPr lang="ko-KR" altLang="en-US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이미지에 노이즈를 추가하면 인공지능이 이미지를 잘못 인식할 수 있다는 점을 악용한 공격으로</a:t>
            </a:r>
            <a:r>
              <a:rPr lang="en-US" altLang="ko-KR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가장 대표적인 공격이자 가장 쉬운 공격</a:t>
            </a:r>
            <a:endParaRPr lang="en-US" altLang="ko-KR" sz="18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7" name="그림 6" descr="텍스트, 표지판, 중지이(가) 표시된 사진&#10;&#10;자동 생성된 설명">
            <a:extLst>
              <a:ext uri="{FF2B5EF4-FFF2-40B4-BE49-F238E27FC236}">
                <a16:creationId xmlns:a16="http://schemas.microsoft.com/office/drawing/2014/main" id="{C5299287-EEF9-4159-9EA9-3D9B91DFD3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2535" y="1367469"/>
            <a:ext cx="8619462" cy="318897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6081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le 5">
            <a:extLst>
              <a:ext uri="{FF2B5EF4-FFF2-40B4-BE49-F238E27FC236}">
                <a16:creationId xmlns:a16="http://schemas.microsoft.com/office/drawing/2014/main" id="{11C825E6-6BA2-4150-946D-605F4408BA70}"/>
              </a:ext>
            </a:extLst>
          </p:cNvPr>
          <p:cNvSpPr txBox="1">
            <a:spLocks/>
          </p:cNvSpPr>
          <p:nvPr/>
        </p:nvSpPr>
        <p:spPr>
          <a:xfrm>
            <a:off x="661467" y="319726"/>
            <a:ext cx="10515600" cy="62705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377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b="0" kern="1200" spc="100" baseline="0">
                <a:solidFill>
                  <a:schemeClr val="tx1"/>
                </a:solidFill>
                <a:latin typeface="+mj-lt"/>
                <a:ea typeface="+mj-ea"/>
                <a:cs typeface="Bungee Shade" charset="0"/>
              </a:defRPr>
            </a:lvl1pPr>
          </a:lstStyle>
          <a:p>
            <a:pPr algn="l"/>
            <a:r>
              <a:rPr lang="en-US" altLang="ko-KR" sz="3200" dirty="0"/>
              <a:t>Adversarial Attack</a:t>
            </a:r>
          </a:p>
        </p:txBody>
      </p:sp>
      <p:sp>
        <p:nvSpPr>
          <p:cNvPr id="34" name="내용 개체 틀 2">
            <a:extLst>
              <a:ext uri="{FF2B5EF4-FFF2-40B4-BE49-F238E27FC236}">
                <a16:creationId xmlns:a16="http://schemas.microsoft.com/office/drawing/2014/main" id="{DF8C2D91-9A08-41CE-90EC-624AD4284B7F}"/>
              </a:ext>
            </a:extLst>
          </p:cNvPr>
          <p:cNvSpPr txBox="1">
            <a:spLocks/>
          </p:cNvSpPr>
          <p:nvPr/>
        </p:nvSpPr>
        <p:spPr>
          <a:xfrm>
            <a:off x="889000" y="5146354"/>
            <a:ext cx="10896600" cy="1391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377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>
                <a:srgbClr val="FF3300"/>
              </a:buClr>
              <a:buFont typeface="Arial" panose="020B0604020202020204" pitchFamily="34" charset="0"/>
              <a:buNone/>
              <a:defRPr sz="32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Amaranth" charset="0"/>
              </a:defRPr>
            </a:lvl1pPr>
            <a:lvl2pPr marL="457189" indent="0" algn="ctr" defTabSz="914377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>
                <a:srgbClr val="00B050"/>
              </a:buClr>
              <a:buFont typeface="Wingdings" panose="05000000000000000000" pitchFamily="2" charset="2"/>
              <a:buNone/>
              <a:defRPr sz="20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Amaranth" charset="0"/>
              </a:defRPr>
            </a:lvl2pPr>
            <a:lvl3pPr marL="914377" indent="0" algn="ctr" defTabSz="914377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>
                <a:srgbClr val="00B0F0"/>
              </a:buClr>
              <a:buFont typeface="Arial" panose="020B0604020202020204" pitchFamily="34" charset="0"/>
              <a:buNone/>
              <a:defRPr sz="18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Amaranth" charset="0"/>
              </a:defRPr>
            </a:lvl3pPr>
            <a:lvl4pPr marL="1371566" indent="0" algn="ctr" defTabSz="914377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6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Amaranth" charset="0"/>
              </a:defRPr>
            </a:lvl4pPr>
            <a:lvl5pPr marL="1828754" indent="0" algn="ctr" defTabSz="914377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6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Amaranth" charset="0"/>
              </a:defRPr>
            </a:lvl5pPr>
            <a:lvl6pPr marL="2285943" indent="0" algn="ctr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indent="0" algn="ctr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indent="0" algn="ctr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indent="0" algn="ctr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ko-KR" altLang="en-US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사람은 이러한 노이즈를 제대로 식별할 수 있지만 픽셀단위로 학습하는 기계는 잘못 식별할 수 있음</a:t>
            </a:r>
            <a:endParaRPr lang="en-US" altLang="ko-KR" sz="18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ko-KR" altLang="en-US" sz="1800" dirty="0">
                <a:ea typeface="나눔바른고딕" panose="020B0603020101020101" pitchFamily="50" charset="-127"/>
              </a:rPr>
              <a:t>따라서 만들어진 모델과 반대되는 방향으로 노이즈를 넣음으로써 손실함수의 값을 키워 활성화함수가 잘못된 </a:t>
            </a:r>
            <a:r>
              <a:rPr lang="ko-KR" altLang="en-US" sz="1800" dirty="0" err="1">
                <a:ea typeface="나눔바른고딕" panose="020B0603020101020101" pitchFamily="50" charset="-127"/>
              </a:rPr>
              <a:t>분류값을</a:t>
            </a:r>
            <a:r>
              <a:rPr lang="ko-KR" altLang="en-US" sz="1800" dirty="0">
                <a:ea typeface="나눔바른고딕" panose="020B0603020101020101" pitchFamily="50" charset="-127"/>
              </a:rPr>
              <a:t> 출력하도록 할 수 있음</a:t>
            </a:r>
            <a:endParaRPr lang="en-US" altLang="ko-KR" sz="1800" dirty="0">
              <a:ea typeface="나눔바른고딕" panose="020B060302010102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3AF921A-3522-4804-88F2-F9F2C0F611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496" y="1280159"/>
            <a:ext cx="7002051" cy="3713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669402"/>
      </p:ext>
    </p:extLst>
  </p:cSld>
  <p:clrMapOvr>
    <a:masterClrMapping/>
  </p:clrMapOvr>
</p:sld>
</file>

<file path=ppt/theme/theme1.xml><?xml version="1.0" encoding="utf-8"?>
<a:theme xmlns:a="http://schemas.openxmlformats.org/drawingml/2006/main" name="HIT템플릿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34">
      <a:majorFont>
        <a:latin typeface="Britannic Bold"/>
        <a:ea typeface="아리따-부리(TTF)-SemiBold"/>
        <a:cs typeface=""/>
      </a:majorFont>
      <a:minorFont>
        <a:latin typeface="Amaranth"/>
        <a:ea typeface="아리따-부리(TTF)-Mediu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it.potx" id="{576E892E-1C82-461B-9C0A-F45142AB4FA1}" vid="{CA5F3DAA-E299-447E-9B0A-6ACFC6013F5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HIT템플릿</Template>
  <TotalTime>4862</TotalTime>
  <Words>925</Words>
  <Application>Microsoft Office PowerPoint</Application>
  <PresentationFormat>와이드스크린</PresentationFormat>
  <Paragraphs>135</Paragraphs>
  <Slides>27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8" baseType="lpstr">
      <vt:lpstr>Amaranth</vt:lpstr>
      <vt:lpstr>Inconsolata</vt:lpstr>
      <vt:lpstr>나눔바른고딕</vt:lpstr>
      <vt:lpstr>나눔스퀘어 ExtraBold</vt:lpstr>
      <vt:lpstr>나눔스퀘어_ac ExtraBold</vt:lpstr>
      <vt:lpstr>맑은 고딕</vt:lpstr>
      <vt:lpstr>Arial</vt:lpstr>
      <vt:lpstr>Britannic Bold</vt:lpstr>
      <vt:lpstr>Calibri</vt:lpstr>
      <vt:lpstr>Wingdings</vt:lpstr>
      <vt:lpstr>HIT템플릿</vt:lpstr>
      <vt:lpstr>졸업연구논문</vt:lpstr>
      <vt:lpstr>이전 Conclusion</vt:lpstr>
      <vt:lpstr>이전 Future Work</vt:lpstr>
      <vt:lpstr>Contents</vt:lpstr>
      <vt:lpstr>Adversarial Attack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Types of Adversarial Attacks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Adversarial Attacks as a defense</vt:lpstr>
      <vt:lpstr>PowerPoint 프레젠테이션</vt:lpstr>
      <vt:lpstr>PowerPoint 프레젠테이션</vt:lpstr>
      <vt:lpstr>PowerPoint 프레젠테이션</vt:lpstr>
      <vt:lpstr>PowerPoint 프레젠테이션</vt:lpstr>
      <vt:lpstr>Conclusion</vt:lpstr>
      <vt:lpstr>PowerPoint 프레젠테이션</vt:lpstr>
      <vt:lpstr>Advantages</vt:lpstr>
      <vt:lpstr>Future Work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Fonts 글꼴</dc:title>
  <dc:creator>John</dc:creator>
  <cp:lastModifiedBy>das97@naver.com</cp:lastModifiedBy>
  <cp:revision>248</cp:revision>
  <cp:lastPrinted>2016-11-28T00:53:03Z</cp:lastPrinted>
  <dcterms:created xsi:type="dcterms:W3CDTF">2019-03-02T03:50:50Z</dcterms:created>
  <dcterms:modified xsi:type="dcterms:W3CDTF">2021-06-29T08:18:55Z</dcterms:modified>
</cp:coreProperties>
</file>